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62" r:id="rId2"/>
    <p:sldId id="257" r:id="rId3"/>
    <p:sldId id="265" r:id="rId4"/>
    <p:sldId id="268" r:id="rId5"/>
    <p:sldId id="269" r:id="rId6"/>
    <p:sldId id="270" r:id="rId7"/>
    <p:sldId id="271"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2DE"/>
    <a:srgbClr val="5E4B97"/>
    <a:srgbClr val="6ED1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78" y="90"/>
      </p:cViewPr>
      <p:guideLst/>
    </p:cSldViewPr>
  </p:slideViewPr>
  <p:notesTextViewPr>
    <p:cViewPr>
      <p:scale>
        <a:sx n="1" d="1"/>
        <a:sy n="1" d="1"/>
      </p:scale>
      <p:origin x="0" y="0"/>
    </p:cViewPr>
  </p:notesTextViewPr>
  <p:notesViewPr>
    <p:cSldViewPr snapToGrid="0">
      <p:cViewPr varScale="1">
        <p:scale>
          <a:sx n="73" d="100"/>
          <a:sy n="73" d="100"/>
        </p:scale>
        <p:origin x="312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7893FB-B523-40B3-8DB2-D949F51B016D}" type="datetimeFigureOut">
              <a:rPr kumimoji="1" lang="ja-JP" altLang="en-US" smtClean="0"/>
              <a:t>2021/2/18</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5821A6-DAD9-4E81-B1C0-D605ED84B212}" type="slidenum">
              <a:rPr kumimoji="1" lang="ja-JP" altLang="en-US" smtClean="0"/>
              <a:t>‹#›</a:t>
            </a:fld>
            <a:endParaRPr kumimoji="1" lang="ja-JP" altLang="en-US"/>
          </a:p>
        </p:txBody>
      </p:sp>
    </p:spTree>
    <p:extLst>
      <p:ext uri="{BB962C8B-B14F-4D97-AF65-F5344CB8AC3E}">
        <p14:creationId xmlns:p14="http://schemas.microsoft.com/office/powerpoint/2010/main" val="4015956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FB117-2F84-471E-9BBC-C3CFCD42B2D0}" type="datetimeFigureOut">
              <a:rPr kumimoji="1" lang="ja-JP" altLang="en-US" smtClean="0"/>
              <a:t>2021/2/18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D247B-B122-428F-8656-E07747418094}" type="slidenum">
              <a:rPr kumimoji="1" lang="ja-JP" altLang="en-US" smtClean="0"/>
              <a:t>‹#›</a:t>
            </a:fld>
            <a:endParaRPr kumimoji="1" lang="ja-JP" altLang="en-US"/>
          </a:p>
        </p:txBody>
      </p:sp>
    </p:spTree>
    <p:extLst>
      <p:ext uri="{BB962C8B-B14F-4D97-AF65-F5344CB8AC3E}">
        <p14:creationId xmlns:p14="http://schemas.microsoft.com/office/powerpoint/2010/main" val="27523178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7" name="フッター プレースホルダー 4"/>
          <p:cNvSpPr>
            <a:spLocks noGrp="1"/>
          </p:cNvSpPr>
          <p:nvPr>
            <p:ph type="ftr" sz="quarter" idx="3"/>
          </p:nvPr>
        </p:nvSpPr>
        <p:spPr>
          <a:xfrm>
            <a:off x="571500" y="6492875"/>
            <a:ext cx="41148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ja-JP" altLang="en-US" dirty="0"/>
          </a:p>
        </p:txBody>
      </p:sp>
      <p:sp>
        <p:nvSpPr>
          <p:cNvPr id="8" name="スライド番号プレースホルダー 5"/>
          <p:cNvSpPr>
            <a:spLocks noGrp="1"/>
          </p:cNvSpPr>
          <p:nvPr>
            <p:ph type="sldNum" sz="quarter" idx="4"/>
          </p:nvPr>
        </p:nvSpPr>
        <p:spPr>
          <a:xfrm>
            <a:off x="9448800" y="6480175"/>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7767A50D-BB73-4162-AE85-EE106EB909F3}" type="slidenum">
              <a:rPr lang="ja-JP" altLang="en-US" smtClean="0"/>
              <a:pPr/>
              <a:t>‹#›</a:t>
            </a:fld>
            <a:endParaRPr lang="ja-JP" altLang="en-US"/>
          </a:p>
        </p:txBody>
      </p:sp>
    </p:spTree>
    <p:extLst>
      <p:ext uri="{BB962C8B-B14F-4D97-AF65-F5344CB8AC3E}">
        <p14:creationId xmlns:p14="http://schemas.microsoft.com/office/powerpoint/2010/main" val="4121744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812800" y="6530975"/>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67A50D-BB73-4162-AE85-EE106EB909F3}" type="slidenum">
              <a:rPr kumimoji="1" lang="ja-JP" altLang="en-US" smtClean="0"/>
              <a:t>‹#›</a:t>
            </a:fld>
            <a:endParaRPr kumimoji="1" lang="ja-JP" altLang="en-US"/>
          </a:p>
        </p:txBody>
      </p:sp>
    </p:spTree>
    <p:extLst>
      <p:ext uri="{BB962C8B-B14F-4D97-AF65-F5344CB8AC3E}">
        <p14:creationId xmlns:p14="http://schemas.microsoft.com/office/powerpoint/2010/main" val="97136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812800" y="6530975"/>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67A50D-BB73-4162-AE85-EE106EB909F3}" type="slidenum">
              <a:rPr kumimoji="1" lang="ja-JP" altLang="en-US" smtClean="0"/>
              <a:t>‹#›</a:t>
            </a:fld>
            <a:endParaRPr kumimoji="1" lang="ja-JP" altLang="en-US"/>
          </a:p>
        </p:txBody>
      </p:sp>
    </p:spTree>
    <p:extLst>
      <p:ext uri="{BB962C8B-B14F-4D97-AF65-F5344CB8AC3E}">
        <p14:creationId xmlns:p14="http://schemas.microsoft.com/office/powerpoint/2010/main" val="115794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838200" y="1228724"/>
            <a:ext cx="10515600" cy="4676775"/>
          </a:xfrm>
        </p:spPr>
        <p:txBody>
          <a:bodyPr>
            <a:no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800100" y="6565900"/>
            <a:ext cx="4114800" cy="292100"/>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67A50D-BB73-4162-AE85-EE106EB909F3}" type="slidenum">
              <a:rPr kumimoji="1" lang="ja-JP" altLang="en-US" smtClean="0"/>
              <a:t>‹#›</a:t>
            </a:fld>
            <a:endParaRPr kumimoji="1" lang="ja-JP" altLang="en-US"/>
          </a:p>
        </p:txBody>
      </p:sp>
    </p:spTree>
    <p:extLst>
      <p:ext uri="{BB962C8B-B14F-4D97-AF65-F5344CB8AC3E}">
        <p14:creationId xmlns:p14="http://schemas.microsoft.com/office/powerpoint/2010/main" val="35767157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812800" y="6530975"/>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67A50D-BB73-4162-AE85-EE106EB909F3}" type="slidenum">
              <a:rPr kumimoji="1" lang="ja-JP" altLang="en-US" smtClean="0"/>
              <a:t>‹#›</a:t>
            </a:fld>
            <a:endParaRPr kumimoji="1" lang="ja-JP" altLang="en-US"/>
          </a:p>
        </p:txBody>
      </p:sp>
    </p:spTree>
    <p:extLst>
      <p:ext uri="{BB962C8B-B14F-4D97-AF65-F5344CB8AC3E}">
        <p14:creationId xmlns:p14="http://schemas.microsoft.com/office/powerpoint/2010/main" val="251246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812800" y="6530975"/>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67A50D-BB73-4162-AE85-EE106EB909F3}" type="slidenum">
              <a:rPr kumimoji="1" lang="ja-JP" altLang="en-US" smtClean="0"/>
              <a:t>‹#›</a:t>
            </a:fld>
            <a:endParaRPr kumimoji="1" lang="ja-JP" altLang="en-US"/>
          </a:p>
        </p:txBody>
      </p:sp>
    </p:spTree>
    <p:extLst>
      <p:ext uri="{BB962C8B-B14F-4D97-AF65-F5344CB8AC3E}">
        <p14:creationId xmlns:p14="http://schemas.microsoft.com/office/powerpoint/2010/main" val="161547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812800" y="6530975"/>
            <a:ext cx="4114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67A50D-BB73-4162-AE85-EE106EB909F3}" type="slidenum">
              <a:rPr kumimoji="1" lang="ja-JP" altLang="en-US" smtClean="0"/>
              <a:t>‹#›</a:t>
            </a:fld>
            <a:endParaRPr kumimoji="1" lang="ja-JP" altLang="en-US"/>
          </a:p>
        </p:txBody>
      </p:sp>
    </p:spTree>
    <p:extLst>
      <p:ext uri="{BB962C8B-B14F-4D97-AF65-F5344CB8AC3E}">
        <p14:creationId xmlns:p14="http://schemas.microsoft.com/office/powerpoint/2010/main" val="226862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812800" y="6530975"/>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67A50D-BB73-4162-AE85-EE106EB909F3}" type="slidenum">
              <a:rPr kumimoji="1" lang="ja-JP" altLang="en-US" smtClean="0"/>
              <a:t>‹#›</a:t>
            </a:fld>
            <a:endParaRPr kumimoji="1" lang="ja-JP" altLang="en-US"/>
          </a:p>
        </p:txBody>
      </p:sp>
    </p:spTree>
    <p:extLst>
      <p:ext uri="{BB962C8B-B14F-4D97-AF65-F5344CB8AC3E}">
        <p14:creationId xmlns:p14="http://schemas.microsoft.com/office/powerpoint/2010/main" val="198732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3" name="フッター プレースホルダー 2"/>
          <p:cNvSpPr>
            <a:spLocks noGrp="1"/>
          </p:cNvSpPr>
          <p:nvPr>
            <p:ph type="ftr" sz="quarter" idx="11"/>
          </p:nvPr>
        </p:nvSpPr>
        <p:spPr>
          <a:xfrm>
            <a:off x="812800" y="6530975"/>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67A50D-BB73-4162-AE85-EE106EB909F3}" type="slidenum">
              <a:rPr kumimoji="1" lang="ja-JP" altLang="en-US" smtClean="0"/>
              <a:t>‹#›</a:t>
            </a:fld>
            <a:endParaRPr kumimoji="1" lang="ja-JP" altLang="en-US"/>
          </a:p>
        </p:txBody>
      </p:sp>
    </p:spTree>
    <p:extLst>
      <p:ext uri="{BB962C8B-B14F-4D97-AF65-F5344CB8AC3E}">
        <p14:creationId xmlns:p14="http://schemas.microsoft.com/office/powerpoint/2010/main" val="32126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812800" y="6530975"/>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67A50D-BB73-4162-AE85-EE106EB909F3}" type="slidenum">
              <a:rPr kumimoji="1" lang="ja-JP" altLang="en-US" smtClean="0"/>
              <a:t>‹#›</a:t>
            </a:fld>
            <a:endParaRPr kumimoji="1" lang="ja-JP" altLang="en-US"/>
          </a:p>
        </p:txBody>
      </p:sp>
    </p:spTree>
    <p:extLst>
      <p:ext uri="{BB962C8B-B14F-4D97-AF65-F5344CB8AC3E}">
        <p14:creationId xmlns:p14="http://schemas.microsoft.com/office/powerpoint/2010/main" val="65688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812800" y="6530975"/>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67A50D-BB73-4162-AE85-EE106EB909F3}" type="slidenum">
              <a:rPr kumimoji="1" lang="ja-JP" altLang="en-US" smtClean="0"/>
              <a:t>‹#›</a:t>
            </a:fld>
            <a:endParaRPr kumimoji="1" lang="ja-JP" altLang="en-US"/>
          </a:p>
        </p:txBody>
      </p:sp>
    </p:spTree>
    <p:extLst>
      <p:ext uri="{BB962C8B-B14F-4D97-AF65-F5344CB8AC3E}">
        <p14:creationId xmlns:p14="http://schemas.microsoft.com/office/powerpoint/2010/main" val="260947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1"/>
            <a:ext cx="10515600" cy="10795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266824"/>
            <a:ext cx="10515600" cy="4867275"/>
          </a:xfrm>
          <a:prstGeom prst="rect">
            <a:avLst/>
          </a:prstGeom>
        </p:spPr>
        <p:txBody>
          <a:bodyPr vert="horz" lIns="91440" tIns="45720" rIns="91440" bIns="45720" rtlCol="0">
            <a:no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4"/>
          </p:nvPr>
        </p:nvSpPr>
        <p:spPr>
          <a:xfrm>
            <a:off x="9448800" y="6480175"/>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767A50D-BB73-4162-AE85-EE106EB909F3}" type="slidenum">
              <a:rPr lang="ja-JP" altLang="en-US" smtClean="0"/>
              <a:pPr/>
              <a:t>‹#›</a:t>
            </a:fld>
            <a:endParaRPr lang="ja-JP" altLang="en-US"/>
          </a:p>
        </p:txBody>
      </p:sp>
    </p:spTree>
    <p:extLst>
      <p:ext uri="{BB962C8B-B14F-4D97-AF65-F5344CB8AC3E}">
        <p14:creationId xmlns:p14="http://schemas.microsoft.com/office/powerpoint/2010/main" val="286421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kumimoji="1" sz="4000" kern="1200">
          <a:solidFill>
            <a:schemeClr val="tx1"/>
          </a:solidFill>
          <a:latin typeface="A-OTF 新ゴ Pro R" panose="020B0400000000000000" pitchFamily="34" charset="-128"/>
          <a:ea typeface="A-OTF 新ゴ Pro R" panose="020B0400000000000000" pitchFamily="34" charset="-128"/>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A-OTF 新ゴ Pro R" panose="020B0400000000000000" pitchFamily="34" charset="-128"/>
          <a:ea typeface="A-OTF 新ゴ Pro R" panose="020B0400000000000000" pitchFamily="34"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725097" y="4023144"/>
            <a:ext cx="4427974" cy="488700"/>
          </a:xfrm>
        </p:spPr>
        <p:txBody>
          <a:bodyPr/>
          <a:lstStyle/>
          <a:p>
            <a:r>
              <a:rPr lang="en-US" altLang="ja-JP" dirty="0">
                <a:latin typeface="メイリオ" panose="020B0604030504040204" pitchFamily="50" charset="-128"/>
                <a:ea typeface="メイリオ" panose="020B0604030504040204" pitchFamily="50" charset="-128"/>
              </a:rPr>
              <a:t>&lt;</a:t>
            </a:r>
            <a:r>
              <a:rPr lang="ja-JP" altLang="en-US" dirty="0">
                <a:latin typeface="メイリオ" panose="020B0604030504040204" pitchFamily="50" charset="-128"/>
                <a:ea typeface="メイリオ" panose="020B0604030504040204" pitchFamily="50" charset="-128"/>
              </a:rPr>
              <a:t>教員用</a:t>
            </a:r>
            <a:r>
              <a:rPr lang="en-US" altLang="ja-JP" dirty="0">
                <a:latin typeface="メイリオ" panose="020B0604030504040204" pitchFamily="50" charset="-128"/>
                <a:ea typeface="メイリオ" panose="020B0604030504040204" pitchFamily="50" charset="-128"/>
              </a:rPr>
              <a:t>_</a:t>
            </a:r>
            <a:r>
              <a:rPr lang="ja-JP" altLang="en-US" dirty="0" smtClean="0">
                <a:latin typeface="メイリオ" panose="020B0604030504040204" pitchFamily="50" charset="-128"/>
                <a:ea typeface="メイリオ" panose="020B0604030504040204" pitchFamily="50" charset="-128"/>
              </a:rPr>
              <a:t>スライド</a:t>
            </a:r>
            <a:r>
              <a:rPr lang="en-US" altLang="ja-JP" dirty="0" smtClean="0">
                <a:latin typeface="メイリオ" panose="020B0604030504040204" pitchFamily="50" charset="-128"/>
                <a:ea typeface="メイリオ" panose="020B0604030504040204" pitchFamily="50" charset="-128"/>
              </a:rPr>
              <a:t>10&gt;</a:t>
            </a:r>
            <a:endParaRPr kumimoji="1" lang="ja-JP" altLang="en-US"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6755841" y="6457890"/>
            <a:ext cx="6096000" cy="400110"/>
          </a:xfrm>
          <a:prstGeom prst="rect">
            <a:avLst/>
          </a:prstGeom>
        </p:spPr>
        <p:txBody>
          <a:bodyPr>
            <a:spAutoFit/>
          </a:bodyPr>
          <a:lstStyle/>
          <a:p>
            <a:r>
              <a:rPr lang="ja-JP" altLang="en-US" sz="1000" dirty="0">
                <a:latin typeface="メイリオ" panose="020B0604030504040204" pitchFamily="50" charset="-128"/>
                <a:ea typeface="メイリオ" panose="020B0604030504040204" pitchFamily="50" charset="-128"/>
              </a:rPr>
              <a:t>政府標準利用規約</a:t>
            </a:r>
            <a:r>
              <a:rPr lang="en-US" altLang="ja-JP" sz="1000" dirty="0">
                <a:latin typeface="メイリオ" panose="020B0604030504040204" pitchFamily="50" charset="-128"/>
                <a:ea typeface="メイリオ" panose="020B0604030504040204" pitchFamily="50" charset="-128"/>
              </a:rPr>
              <a:t>2.0</a:t>
            </a:r>
            <a:r>
              <a:rPr lang="ja-JP" altLang="en-US" sz="1000" dirty="0">
                <a:latin typeface="メイリオ" panose="020B0604030504040204" pitchFamily="50" charset="-128"/>
                <a:ea typeface="メイリオ" panose="020B0604030504040204" pitchFamily="50" charset="-128"/>
              </a:rPr>
              <a:t>（後継バージョンがある場合は、それも可）に基づき利用を許諾する。</a:t>
            </a:r>
          </a:p>
          <a:p>
            <a:r>
              <a:rPr lang="ja-JP" altLang="en-US" sz="1000" dirty="0">
                <a:latin typeface="メイリオ" panose="020B0604030504040204" pitchFamily="50" charset="-128"/>
                <a:ea typeface="メイリオ" panose="020B0604030504040204" pitchFamily="50" charset="-128"/>
              </a:rPr>
              <a:t>出典表記は、国際大学</a:t>
            </a:r>
            <a:r>
              <a:rPr lang="en-US" altLang="ja-JP" sz="1000" dirty="0">
                <a:latin typeface="メイリオ" panose="020B0604030504040204" pitchFamily="50" charset="-128"/>
                <a:ea typeface="メイリオ" panose="020B0604030504040204" pitchFamily="50" charset="-128"/>
              </a:rPr>
              <a:t>GLOCOM/NHK</a:t>
            </a:r>
            <a:r>
              <a:rPr lang="ja-JP" altLang="en-US" sz="1000" dirty="0">
                <a:latin typeface="メイリオ" panose="020B0604030504040204" pitchFamily="50" charset="-128"/>
                <a:ea typeface="メイリオ" panose="020B0604030504040204" pitchFamily="50" charset="-128"/>
              </a:rPr>
              <a:t>エンタープライズとする。（文字表記の場合）</a:t>
            </a:r>
          </a:p>
        </p:txBody>
      </p:sp>
      <p:sp>
        <p:nvSpPr>
          <p:cNvPr id="6" name="テキスト ボックス 5"/>
          <p:cNvSpPr txBox="1"/>
          <p:nvPr/>
        </p:nvSpPr>
        <p:spPr>
          <a:xfrm>
            <a:off x="7688844" y="70339"/>
            <a:ext cx="4503156" cy="369332"/>
          </a:xfrm>
          <a:prstGeom prst="rect">
            <a:avLst/>
          </a:prstGeom>
          <a:noFill/>
        </p:spPr>
        <p:txBody>
          <a:bodyPr wrap="none" rtlCol="0">
            <a:spAutoFit/>
          </a:bodyPr>
          <a:lstStyle/>
          <a:p>
            <a:r>
              <a:rPr lang="ja-JP" altLang="en-US" baseline="30000" dirty="0">
                <a:latin typeface="メイリオ" panose="020B0604030504040204" pitchFamily="50" charset="-128"/>
                <a:ea typeface="メイリオ" panose="020B0604030504040204" pitchFamily="50" charset="-128"/>
              </a:rPr>
              <a:t>デジタル時代の著作権を考える </a:t>
            </a:r>
            <a:r>
              <a:rPr lang="en-US" altLang="ja-JP" baseline="30000" dirty="0">
                <a:latin typeface="メイリオ" panose="020B0604030504040204" pitchFamily="50" charset="-128"/>
                <a:ea typeface="メイリオ" panose="020B0604030504040204" pitchFamily="50" charset="-128"/>
              </a:rPr>
              <a:t>– </a:t>
            </a:r>
            <a:r>
              <a:rPr lang="ja-JP" altLang="en-US" baseline="30000" dirty="0">
                <a:latin typeface="メイリオ" panose="020B0604030504040204" pitchFamily="50" charset="-128"/>
                <a:ea typeface="メイリオ" panose="020B0604030504040204" pitchFamily="50" charset="-128"/>
              </a:rPr>
              <a:t>豊かな文化を支える制度とは</a:t>
            </a:r>
            <a:endParaRPr kumimoji="1" lang="ja-JP" altLang="en-US"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0" y="0"/>
            <a:ext cx="570746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384539" y="2526634"/>
            <a:ext cx="5109091" cy="950494"/>
          </a:xfrm>
          <a:prstGeom prst="rect">
            <a:avLst/>
          </a:prstGeom>
          <a:noFill/>
        </p:spPr>
        <p:txBody>
          <a:bodyPr wrap="none" rtlCol="0">
            <a:noAutofit/>
          </a:bodyPr>
          <a:lstStyle/>
          <a:p>
            <a:pPr algn="ctr"/>
            <a:r>
              <a:rPr lang="ja-JP" altLang="en-US" sz="3600" baseline="30000" dirty="0" smtClean="0">
                <a:latin typeface="メイリオ" panose="020B0604030504040204" pitchFamily="50" charset="-128"/>
                <a:ea typeface="メイリオ" panose="020B0604030504040204" pitchFamily="50" charset="-128"/>
              </a:rPr>
              <a:t>解説用スライド</a:t>
            </a:r>
            <a:r>
              <a:rPr lang="en-US" altLang="ja-JP" sz="3600" baseline="30000" dirty="0" smtClean="0">
                <a:latin typeface="メイリオ" panose="020B0604030504040204" pitchFamily="50" charset="-128"/>
                <a:ea typeface="メイリオ" panose="020B0604030504040204" pitchFamily="50" charset="-128"/>
              </a:rPr>
              <a:t/>
            </a:r>
            <a:br>
              <a:rPr lang="en-US" altLang="ja-JP" sz="3600" baseline="30000" dirty="0" smtClean="0">
                <a:latin typeface="メイリオ" panose="020B0604030504040204" pitchFamily="50" charset="-128"/>
                <a:ea typeface="メイリオ" panose="020B0604030504040204" pitchFamily="50" charset="-128"/>
              </a:rPr>
            </a:br>
            <a:r>
              <a:rPr lang="ja-JP" altLang="en-US" sz="3600" baseline="30000" dirty="0" smtClean="0">
                <a:latin typeface="メイリオ" panose="020B0604030504040204" pitchFamily="50" charset="-128"/>
                <a:ea typeface="メイリオ" panose="020B0604030504040204" pitchFamily="50" charset="-128"/>
              </a:rPr>
              <a:t>「授業の</a:t>
            </a:r>
            <a:r>
              <a:rPr lang="ja-JP" altLang="en-US" sz="3600" baseline="30000" dirty="0" smtClean="0">
                <a:latin typeface="メイリオ" panose="020B0604030504040204" pitchFamily="50" charset="-128"/>
                <a:ea typeface="メイリオ" panose="020B0604030504040204" pitchFamily="50" charset="-128"/>
              </a:rPr>
              <a:t>進め方</a:t>
            </a:r>
            <a:r>
              <a:rPr lang="en-US" altLang="ja-JP" sz="3600" baseline="30000" dirty="0" smtClean="0">
                <a:latin typeface="メイリオ" panose="020B0604030504040204" pitchFamily="50" charset="-128"/>
                <a:ea typeface="メイリオ" panose="020B0604030504040204" pitchFamily="50" charset="-128"/>
              </a:rPr>
              <a:t>/</a:t>
            </a:r>
            <a:r>
              <a:rPr lang="ja-JP" altLang="en-US" sz="3600" baseline="30000">
                <a:latin typeface="メイリオ" panose="020B0604030504040204" pitchFamily="50" charset="-128"/>
                <a:ea typeface="メイリオ" panose="020B0604030504040204" pitchFamily="50" charset="-128"/>
              </a:rPr>
              <a:t>カードゲームのルール」</a:t>
            </a:r>
            <a:endParaRPr kumimoji="1" lang="ja-JP" altLang="en-US" sz="36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2125"/>
            <a:ext cx="5715000" cy="3333750"/>
          </a:xfrm>
          <a:prstGeom prst="rect">
            <a:avLst/>
          </a:prstGeom>
        </p:spPr>
      </p:pic>
    </p:spTree>
    <p:extLst>
      <p:ext uri="{BB962C8B-B14F-4D97-AF65-F5344CB8AC3E}">
        <p14:creationId xmlns:p14="http://schemas.microsoft.com/office/powerpoint/2010/main" val="2989574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5E4B97"/>
                </a:solidFill>
                <a:latin typeface="メイリオ" panose="020B0604030504040204" pitchFamily="50" charset="-128"/>
                <a:ea typeface="メイリオ" panose="020B0604030504040204" pitchFamily="50" charset="-128"/>
              </a:rPr>
              <a:t>■ </a:t>
            </a:r>
            <a:r>
              <a:rPr lang="ja-JP" altLang="en-US" dirty="0">
                <a:solidFill>
                  <a:srgbClr val="5E4B97"/>
                </a:solidFill>
                <a:latin typeface="メイリオ" panose="020B0604030504040204" pitchFamily="50" charset="-128"/>
                <a:ea typeface="メイリオ" panose="020B0604030504040204" pitchFamily="50" charset="-128"/>
              </a:rPr>
              <a:t>授業</a:t>
            </a:r>
            <a:r>
              <a:rPr lang="ja-JP" altLang="en-US" dirty="0" smtClean="0">
                <a:solidFill>
                  <a:srgbClr val="5E4B97"/>
                </a:solidFill>
                <a:latin typeface="メイリオ" panose="020B0604030504040204" pitchFamily="50" charset="-128"/>
                <a:ea typeface="メイリオ" panose="020B0604030504040204" pitchFamily="50" charset="-128"/>
              </a:rPr>
              <a:t>の進め方</a:t>
            </a:r>
            <a:endParaRPr lang="ja-JP" altLang="en-US" dirty="0">
              <a:solidFill>
                <a:srgbClr val="5E4B97"/>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838200" y="1580416"/>
            <a:ext cx="10515600" cy="4676775"/>
          </a:xfrm>
        </p:spPr>
        <p:txBody>
          <a:bodyPr tIns="324000">
            <a:noAutofit/>
          </a:bodyPr>
          <a:lstStyle/>
          <a:p>
            <a:r>
              <a:rPr lang="ja-JP" altLang="en-US" sz="3600" baseline="30000" dirty="0">
                <a:solidFill>
                  <a:srgbClr val="5E4B97"/>
                </a:solidFill>
                <a:latin typeface="メイリオ" panose="020B0604030504040204" pitchFamily="50" charset="-128"/>
                <a:ea typeface="メイリオ" panose="020B0604030504040204" pitchFamily="50" charset="-128"/>
              </a:rPr>
              <a:t>近年登場した新たな仕組みや技術はどのように</a:t>
            </a:r>
          </a:p>
          <a:p>
            <a:r>
              <a:rPr lang="ja-JP" altLang="en-US" sz="3600" baseline="30000" dirty="0">
                <a:solidFill>
                  <a:srgbClr val="5E4B97"/>
                </a:solidFill>
                <a:latin typeface="メイリオ" panose="020B0604030504040204" pitchFamily="50" charset="-128"/>
                <a:ea typeface="メイリオ" panose="020B0604030504040204" pitchFamily="50" charset="-128"/>
              </a:rPr>
              <a:t>著作物の流通を促進するのか？</a:t>
            </a:r>
          </a:p>
          <a:p>
            <a:r>
              <a:rPr lang="ja-JP" altLang="en-US" sz="3600" baseline="30000" dirty="0">
                <a:solidFill>
                  <a:srgbClr val="5E4B97"/>
                </a:solidFill>
                <a:latin typeface="メイリオ" panose="020B0604030504040204" pitchFamily="50" charset="-128"/>
                <a:ea typeface="メイリオ" panose="020B0604030504040204" pitchFamily="50" charset="-128"/>
              </a:rPr>
              <a:t>その結果、未来の文化はどのように豊かになるのか</a:t>
            </a:r>
            <a:r>
              <a:rPr lang="ja-JP" altLang="en-US" sz="3600" baseline="30000" dirty="0" smtClean="0">
                <a:solidFill>
                  <a:srgbClr val="5E4B97"/>
                </a:solidFill>
                <a:latin typeface="メイリオ" panose="020B0604030504040204" pitchFamily="50" charset="-128"/>
                <a:ea typeface="メイリオ" panose="020B0604030504040204" pitchFamily="50" charset="-128"/>
              </a:rPr>
              <a:t>？</a:t>
            </a:r>
            <a:endParaRPr lang="en-US" altLang="ja-JP" sz="3600" baseline="30000" dirty="0" smtClean="0">
              <a:solidFill>
                <a:srgbClr val="5E4B97"/>
              </a:solidFill>
              <a:latin typeface="メイリオ" panose="020B0604030504040204" pitchFamily="50" charset="-128"/>
              <a:ea typeface="メイリオ" panose="020B0604030504040204" pitchFamily="50" charset="-128"/>
            </a:endParaRPr>
          </a:p>
          <a:p>
            <a:endParaRPr lang="en-US" altLang="ja-JP" baseline="30000" dirty="0" smtClean="0">
              <a:latin typeface="メイリオ" panose="020B0604030504040204" pitchFamily="50" charset="-128"/>
              <a:ea typeface="メイリオ" panose="020B0604030504040204" pitchFamily="50" charset="-128"/>
            </a:endParaRPr>
          </a:p>
          <a:p>
            <a:r>
              <a:rPr lang="en-US" altLang="ja-JP" sz="3600" baseline="30000" dirty="0">
                <a:latin typeface="メイリオ" panose="020B0604030504040204" pitchFamily="50" charset="-128"/>
                <a:ea typeface="メイリオ" panose="020B0604030504040204" pitchFamily="50" charset="-128"/>
              </a:rPr>
              <a:t>1)</a:t>
            </a:r>
            <a:r>
              <a:rPr lang="ja-JP" altLang="en-US" sz="3600" baseline="30000" dirty="0">
                <a:latin typeface="メイリオ" panose="020B0604030504040204" pitchFamily="50" charset="-128"/>
                <a:ea typeface="メイリオ" panose="020B0604030504040204" pitchFamily="50" charset="-128"/>
              </a:rPr>
              <a:t>イントロダクション動画の視聴と進め方の説明（</a:t>
            </a:r>
            <a:r>
              <a:rPr lang="en-US" altLang="ja-JP" sz="3600" baseline="30000" dirty="0">
                <a:latin typeface="メイリオ" panose="020B0604030504040204" pitchFamily="50" charset="-128"/>
                <a:ea typeface="メイリオ" panose="020B0604030504040204" pitchFamily="50" charset="-128"/>
              </a:rPr>
              <a:t>5</a:t>
            </a:r>
            <a:r>
              <a:rPr lang="ja-JP" altLang="en-US" sz="3600" baseline="30000" dirty="0">
                <a:latin typeface="メイリオ" panose="020B0604030504040204" pitchFamily="50" charset="-128"/>
                <a:ea typeface="メイリオ" panose="020B0604030504040204" pitchFamily="50" charset="-128"/>
              </a:rPr>
              <a:t>分）</a:t>
            </a:r>
          </a:p>
          <a:p>
            <a:r>
              <a:rPr lang="en-US" altLang="ja-JP" sz="3600" baseline="30000" dirty="0">
                <a:latin typeface="メイリオ" panose="020B0604030504040204" pitchFamily="50" charset="-128"/>
                <a:ea typeface="メイリオ" panose="020B0604030504040204" pitchFamily="50" charset="-128"/>
              </a:rPr>
              <a:t>2)</a:t>
            </a:r>
            <a:r>
              <a:rPr lang="ja-JP" altLang="en-US" sz="3600" baseline="30000" dirty="0">
                <a:latin typeface="メイリオ" panose="020B0604030504040204" pitchFamily="50" charset="-128"/>
                <a:ea typeface="メイリオ" panose="020B0604030504040204" pitchFamily="50" charset="-128"/>
              </a:rPr>
              <a:t>カードゲームのルールについてのレクチャー（</a:t>
            </a:r>
            <a:r>
              <a:rPr lang="en-US" altLang="ja-JP" sz="3600" baseline="30000" dirty="0">
                <a:latin typeface="メイリオ" panose="020B0604030504040204" pitchFamily="50" charset="-128"/>
                <a:ea typeface="メイリオ" panose="020B0604030504040204" pitchFamily="50" charset="-128"/>
              </a:rPr>
              <a:t>10</a:t>
            </a:r>
            <a:r>
              <a:rPr lang="ja-JP" altLang="en-US" sz="3600" baseline="30000" dirty="0">
                <a:latin typeface="メイリオ" panose="020B0604030504040204" pitchFamily="50" charset="-128"/>
                <a:ea typeface="メイリオ" panose="020B0604030504040204" pitchFamily="50" charset="-128"/>
              </a:rPr>
              <a:t>分）</a:t>
            </a:r>
          </a:p>
          <a:p>
            <a:r>
              <a:rPr lang="en-US" altLang="ja-JP" sz="3600" baseline="30000" dirty="0">
                <a:latin typeface="メイリオ" panose="020B0604030504040204" pitchFamily="50" charset="-128"/>
                <a:ea typeface="メイリオ" panose="020B0604030504040204" pitchFamily="50" charset="-128"/>
              </a:rPr>
              <a:t>3)</a:t>
            </a:r>
            <a:r>
              <a:rPr lang="ja-JP" altLang="en-US" sz="3600" baseline="30000" dirty="0">
                <a:latin typeface="メイリオ" panose="020B0604030504040204" pitchFamily="50" charset="-128"/>
                <a:ea typeface="メイリオ" panose="020B0604030504040204" pitchFamily="50" charset="-128"/>
              </a:rPr>
              <a:t>グループワークの準備と制度カードの決定（</a:t>
            </a:r>
            <a:r>
              <a:rPr lang="en-US" altLang="ja-JP" sz="3600" baseline="30000" dirty="0">
                <a:latin typeface="メイリオ" panose="020B0604030504040204" pitchFamily="50" charset="-128"/>
                <a:ea typeface="メイリオ" panose="020B0604030504040204" pitchFamily="50" charset="-128"/>
              </a:rPr>
              <a:t>5</a:t>
            </a:r>
            <a:r>
              <a:rPr lang="ja-JP" altLang="en-US" sz="3600" baseline="30000" dirty="0">
                <a:latin typeface="メイリオ" panose="020B0604030504040204" pitchFamily="50" charset="-128"/>
                <a:ea typeface="メイリオ" panose="020B0604030504040204" pitchFamily="50" charset="-128"/>
              </a:rPr>
              <a:t>分）</a:t>
            </a:r>
          </a:p>
          <a:p>
            <a:r>
              <a:rPr lang="en-US" altLang="ja-JP" sz="3600" baseline="30000" dirty="0">
                <a:latin typeface="メイリオ" panose="020B0604030504040204" pitchFamily="50" charset="-128"/>
                <a:ea typeface="メイリオ" panose="020B0604030504040204" pitchFamily="50" charset="-128"/>
              </a:rPr>
              <a:t>4)</a:t>
            </a:r>
            <a:r>
              <a:rPr lang="ja-JP" altLang="en-US" sz="3600" baseline="30000" dirty="0">
                <a:latin typeface="メイリオ" panose="020B0604030504040204" pitchFamily="50" charset="-128"/>
                <a:ea typeface="メイリオ" panose="020B0604030504040204" pitchFamily="50" charset="-128"/>
              </a:rPr>
              <a:t>グループワーク（発表準備）（</a:t>
            </a:r>
            <a:r>
              <a:rPr lang="en-US" altLang="ja-JP" sz="3600" baseline="30000" dirty="0">
                <a:latin typeface="メイリオ" panose="020B0604030504040204" pitchFamily="50" charset="-128"/>
                <a:ea typeface="メイリオ" panose="020B0604030504040204" pitchFamily="50" charset="-128"/>
              </a:rPr>
              <a:t>30</a:t>
            </a:r>
            <a:r>
              <a:rPr lang="ja-JP" altLang="en-US" sz="3600" baseline="30000" dirty="0">
                <a:latin typeface="メイリオ" panose="020B0604030504040204" pitchFamily="50" charset="-128"/>
                <a:ea typeface="メイリオ" panose="020B0604030504040204" pitchFamily="50" charset="-128"/>
              </a:rPr>
              <a:t>分）</a:t>
            </a:r>
            <a:endParaRPr lang="ja-JP" altLang="en-US" baseline="30000" dirty="0">
              <a:latin typeface="メイリオ" panose="020B0604030504040204" pitchFamily="50" charset="-128"/>
              <a:ea typeface="メイリオ" panose="020B0604030504040204" pitchFamily="50" charset="-128"/>
            </a:endParaRPr>
          </a:p>
        </p:txBody>
      </p:sp>
      <p:sp>
        <p:nvSpPr>
          <p:cNvPr id="4" name="サブタイトル 2"/>
          <p:cNvSpPr txBox="1">
            <a:spLocks/>
          </p:cNvSpPr>
          <p:nvPr/>
        </p:nvSpPr>
        <p:spPr>
          <a:xfrm>
            <a:off x="9143444" y="136944"/>
            <a:ext cx="2952000" cy="2360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en-US" altLang="ja-JP" sz="1100" dirty="0" smtClean="0">
                <a:latin typeface="メイリオ" panose="020B0604030504040204" pitchFamily="50" charset="-128"/>
                <a:ea typeface="メイリオ" panose="020B0604030504040204" pitchFamily="50" charset="-128"/>
              </a:rPr>
              <a:t>&lt;</a:t>
            </a:r>
            <a:r>
              <a:rPr lang="ja-JP" altLang="en-US" sz="1100" dirty="0" smtClean="0">
                <a:latin typeface="メイリオ" panose="020B0604030504040204" pitchFamily="50" charset="-128"/>
                <a:ea typeface="メイリオ" panose="020B0604030504040204" pitchFamily="50" charset="-128"/>
              </a:rPr>
              <a:t>教員用</a:t>
            </a:r>
            <a:r>
              <a:rPr lang="en-US" altLang="ja-JP" sz="1100" dirty="0" smtClean="0">
                <a:latin typeface="メイリオ" panose="020B0604030504040204" pitchFamily="50" charset="-128"/>
                <a:ea typeface="メイリオ" panose="020B0604030504040204" pitchFamily="50" charset="-128"/>
              </a:rPr>
              <a:t>_</a:t>
            </a:r>
            <a:r>
              <a:rPr lang="ja-JP" altLang="en-US" sz="1100" dirty="0" smtClean="0">
                <a:latin typeface="メイリオ" panose="020B0604030504040204" pitchFamily="50" charset="-128"/>
                <a:ea typeface="メイリオ" panose="020B0604030504040204" pitchFamily="50" charset="-128"/>
              </a:rPr>
              <a:t>スライド</a:t>
            </a:r>
            <a:r>
              <a:rPr lang="en-US" altLang="ja-JP" sz="1100" dirty="0" smtClean="0">
                <a:latin typeface="メイリオ" panose="020B0604030504040204" pitchFamily="50" charset="-128"/>
                <a:ea typeface="メイリオ" panose="020B0604030504040204" pitchFamily="50" charset="-128"/>
              </a:rPr>
              <a:t>10&gt;</a:t>
            </a:r>
            <a:endParaRPr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094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00968"/>
            <a:ext cx="10515600" cy="1079500"/>
          </a:xfrm>
        </p:spPr>
        <p:txBody>
          <a:bodyPr>
            <a:normAutofit fontScale="90000"/>
          </a:bodyPr>
          <a:lstStyle/>
          <a:p>
            <a:r>
              <a:rPr lang="ja-JP" altLang="en-US" dirty="0" smtClean="0">
                <a:solidFill>
                  <a:srgbClr val="5E4B97"/>
                </a:solidFill>
                <a:latin typeface="メイリオ" panose="020B0604030504040204" pitchFamily="50" charset="-128"/>
                <a:ea typeface="メイリオ" panose="020B0604030504040204" pitchFamily="50" charset="-128"/>
              </a:rPr>
              <a:t>■ 「チェンジメイカー」カードゲームの狙い</a:t>
            </a:r>
            <a:endParaRPr lang="ja-JP" altLang="en-US" dirty="0">
              <a:solidFill>
                <a:srgbClr val="5E4B97"/>
              </a:solidFill>
              <a:latin typeface="メイリオ" panose="020B0604030504040204" pitchFamily="50" charset="-128"/>
              <a:ea typeface="メイリオ" panose="020B0604030504040204" pitchFamily="50" charset="-128"/>
            </a:endParaRPr>
          </a:p>
        </p:txBody>
      </p:sp>
      <p:sp>
        <p:nvSpPr>
          <p:cNvPr id="4" name="サブタイトル 2"/>
          <p:cNvSpPr txBox="1">
            <a:spLocks/>
          </p:cNvSpPr>
          <p:nvPr/>
        </p:nvSpPr>
        <p:spPr>
          <a:xfrm>
            <a:off x="9143444" y="136944"/>
            <a:ext cx="2952000" cy="2360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en-US" altLang="ja-JP" sz="1100" dirty="0" smtClean="0">
                <a:latin typeface="メイリオ" panose="020B0604030504040204" pitchFamily="50" charset="-128"/>
                <a:ea typeface="メイリオ" panose="020B0604030504040204" pitchFamily="50" charset="-128"/>
              </a:rPr>
              <a:t>&lt;</a:t>
            </a:r>
            <a:r>
              <a:rPr lang="ja-JP" altLang="en-US" sz="1100" dirty="0" smtClean="0">
                <a:latin typeface="メイリオ" panose="020B0604030504040204" pitchFamily="50" charset="-128"/>
                <a:ea typeface="メイリオ" panose="020B0604030504040204" pitchFamily="50" charset="-128"/>
              </a:rPr>
              <a:t>教員用</a:t>
            </a:r>
            <a:r>
              <a:rPr lang="en-US" altLang="ja-JP" sz="1100" dirty="0" smtClean="0">
                <a:latin typeface="メイリオ" panose="020B0604030504040204" pitchFamily="50" charset="-128"/>
                <a:ea typeface="メイリオ" panose="020B0604030504040204" pitchFamily="50" charset="-128"/>
              </a:rPr>
              <a:t>_</a:t>
            </a:r>
            <a:r>
              <a:rPr lang="ja-JP" altLang="en-US" sz="1100" dirty="0" smtClean="0">
                <a:latin typeface="メイリオ" panose="020B0604030504040204" pitchFamily="50" charset="-128"/>
                <a:ea typeface="メイリオ" panose="020B0604030504040204" pitchFamily="50" charset="-128"/>
              </a:rPr>
              <a:t>スライド</a:t>
            </a:r>
            <a:r>
              <a:rPr lang="en-US" altLang="ja-JP" sz="1100" dirty="0" smtClean="0">
                <a:latin typeface="メイリオ" panose="020B0604030504040204" pitchFamily="50" charset="-128"/>
                <a:ea typeface="メイリオ" panose="020B0604030504040204" pitchFamily="50" charset="-128"/>
              </a:rPr>
              <a:t>10&gt;</a:t>
            </a:r>
            <a:endParaRPr lang="ja-JP" altLang="en-US" sz="1100" dirty="0">
              <a:latin typeface="メイリオ" panose="020B0604030504040204" pitchFamily="50" charset="-128"/>
              <a:ea typeface="メイリオ" panose="020B0604030504040204" pitchFamily="50" charset="-128"/>
            </a:endParaRPr>
          </a:p>
        </p:txBody>
      </p:sp>
      <p:sp>
        <p:nvSpPr>
          <p:cNvPr id="21" name="コンテンツ プレースホルダー 2"/>
          <p:cNvSpPr>
            <a:spLocks noGrp="1"/>
          </p:cNvSpPr>
          <p:nvPr>
            <p:ph idx="1"/>
          </p:nvPr>
        </p:nvSpPr>
        <p:spPr>
          <a:xfrm>
            <a:off x="838200" y="1580416"/>
            <a:ext cx="10295374" cy="4676775"/>
          </a:xfrm>
        </p:spPr>
        <p:txBody>
          <a:bodyPr tIns="324000">
            <a:noAutofit/>
          </a:bodyPr>
          <a:lstStyle/>
          <a:p>
            <a:endParaRPr lang="en-US" altLang="ja-JP" sz="3600" baseline="30000" dirty="0" smtClean="0">
              <a:latin typeface="メイリオ" panose="020B0604030504040204" pitchFamily="50" charset="-128"/>
              <a:ea typeface="メイリオ" panose="020B0604030504040204" pitchFamily="50" charset="-128"/>
            </a:endParaRPr>
          </a:p>
          <a:p>
            <a:pPr marL="361950" indent="-361950"/>
            <a:r>
              <a:rPr lang="en-US" altLang="ja-JP" sz="3600" baseline="30000" dirty="0" smtClean="0">
                <a:latin typeface="メイリオ" panose="020B0604030504040204" pitchFamily="50" charset="-128"/>
                <a:ea typeface="メイリオ" panose="020B0604030504040204" pitchFamily="50" charset="-128"/>
              </a:rPr>
              <a:t>•	</a:t>
            </a:r>
            <a:r>
              <a:rPr lang="ja-JP" altLang="en-US" sz="3600" baseline="30000" dirty="0" smtClean="0">
                <a:latin typeface="メイリオ" panose="020B0604030504040204" pitchFamily="50" charset="-128"/>
                <a:ea typeface="メイリオ" panose="020B0604030504040204" pitchFamily="50" charset="-128"/>
              </a:rPr>
              <a:t>これ</a:t>
            </a:r>
            <a:r>
              <a:rPr lang="ja-JP" altLang="en-US" sz="3600" baseline="30000" dirty="0">
                <a:latin typeface="メイリオ" panose="020B0604030504040204" pitchFamily="50" charset="-128"/>
                <a:ea typeface="メイリオ" panose="020B0604030504040204" pitchFamily="50" charset="-128"/>
              </a:rPr>
              <a:t>までの学びを活かしつつ、よりリアルな世界に近づけて政策立案者の仕事を疑似体験しよう。</a:t>
            </a:r>
          </a:p>
          <a:p>
            <a:pPr marL="271463" indent="-271463"/>
            <a:endParaRPr lang="ja-JP" altLang="en-US" sz="3600" baseline="30000" dirty="0">
              <a:latin typeface="メイリオ" panose="020B0604030504040204" pitchFamily="50" charset="-128"/>
              <a:ea typeface="メイリオ" panose="020B0604030504040204" pitchFamily="50" charset="-128"/>
            </a:endParaRPr>
          </a:p>
          <a:p>
            <a:pPr marL="361950" indent="-361950"/>
            <a:r>
              <a:rPr lang="en-US" altLang="ja-JP" sz="3600" baseline="30000" dirty="0" smtClean="0">
                <a:latin typeface="メイリオ" panose="020B0604030504040204" pitchFamily="50" charset="-128"/>
                <a:ea typeface="メイリオ" panose="020B0604030504040204" pitchFamily="50" charset="-128"/>
              </a:rPr>
              <a:t>•	</a:t>
            </a:r>
            <a:r>
              <a:rPr lang="ja-JP" altLang="en-US" sz="3600" baseline="30000" dirty="0" smtClean="0">
                <a:latin typeface="メイリオ" panose="020B0604030504040204" pitchFamily="50" charset="-128"/>
                <a:ea typeface="メイリオ" panose="020B0604030504040204" pitchFamily="50" charset="-128"/>
              </a:rPr>
              <a:t>担当</a:t>
            </a:r>
            <a:r>
              <a:rPr lang="ja-JP" altLang="en-US" sz="3600" baseline="30000" dirty="0">
                <a:latin typeface="メイリオ" panose="020B0604030504040204" pitchFamily="50" charset="-128"/>
                <a:ea typeface="メイリオ" panose="020B0604030504040204" pitchFamily="50" charset="-128"/>
              </a:rPr>
              <a:t>する制度を決定し、それに関わるステークホルダーについて理解し、文化の豊かさを実現するために制度への必要な改定を加えていくことを体験しよう。</a:t>
            </a:r>
          </a:p>
          <a:p>
            <a:pPr marL="271463" indent="-271463"/>
            <a:r>
              <a:rPr lang="ja-JP" altLang="en-US" sz="3600" baseline="30000" dirty="0">
                <a:latin typeface="メイリオ" panose="020B0604030504040204" pitchFamily="50" charset="-128"/>
                <a:ea typeface="メイリオ" panose="020B0604030504040204" pitchFamily="50" charset="-128"/>
              </a:rPr>
              <a:t>	</a:t>
            </a:r>
          </a:p>
          <a:p>
            <a:pPr marL="361950" indent="-361950"/>
            <a:r>
              <a:rPr lang="en-US" altLang="ja-JP" sz="3600" baseline="30000" dirty="0" smtClean="0">
                <a:latin typeface="メイリオ" panose="020B0604030504040204" pitchFamily="50" charset="-128"/>
                <a:ea typeface="メイリオ" panose="020B0604030504040204" pitchFamily="50" charset="-128"/>
              </a:rPr>
              <a:t>•	</a:t>
            </a:r>
            <a:r>
              <a:rPr lang="ja-JP" altLang="en-US" sz="3600" baseline="30000" dirty="0" smtClean="0">
                <a:latin typeface="メイリオ" panose="020B0604030504040204" pitchFamily="50" charset="-128"/>
                <a:ea typeface="メイリオ" panose="020B0604030504040204" pitchFamily="50" charset="-128"/>
              </a:rPr>
              <a:t>制度</a:t>
            </a:r>
            <a:r>
              <a:rPr lang="ja-JP" altLang="en-US" sz="3600" baseline="30000" dirty="0">
                <a:latin typeface="メイリオ" panose="020B0604030504040204" pitchFamily="50" charset="-128"/>
                <a:ea typeface="メイリオ" panose="020B0604030504040204" pitchFamily="50" charset="-128"/>
              </a:rPr>
              <a:t>改定が文化の豊かさに寄与するならば、文化の豊かさはステークホルダーに制度改定に賛成してもらうための説得ツールになる、ということを理解しよう。</a:t>
            </a:r>
          </a:p>
        </p:txBody>
      </p:sp>
    </p:spTree>
    <p:extLst>
      <p:ext uri="{BB962C8B-B14F-4D97-AF65-F5344CB8AC3E}">
        <p14:creationId xmlns:p14="http://schemas.microsoft.com/office/powerpoint/2010/main" val="4101789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solidFill>
                  <a:srgbClr val="5E4B97"/>
                </a:solidFill>
                <a:latin typeface="メイリオ" panose="020B0604030504040204" pitchFamily="50" charset="-128"/>
                <a:ea typeface="メイリオ" panose="020B0604030504040204" pitchFamily="50" charset="-128"/>
              </a:rPr>
              <a:t>■ カードの種類</a:t>
            </a:r>
            <a:endParaRPr lang="ja-JP" altLang="en-US" dirty="0">
              <a:solidFill>
                <a:srgbClr val="5E4B97"/>
              </a:solidFill>
              <a:latin typeface="メイリオ" panose="020B0604030504040204" pitchFamily="50" charset="-128"/>
              <a:ea typeface="メイリオ" panose="020B0604030504040204" pitchFamily="50" charset="-128"/>
            </a:endParaRPr>
          </a:p>
        </p:txBody>
      </p:sp>
      <p:sp>
        <p:nvSpPr>
          <p:cNvPr id="4" name="サブタイトル 2"/>
          <p:cNvSpPr txBox="1">
            <a:spLocks/>
          </p:cNvSpPr>
          <p:nvPr/>
        </p:nvSpPr>
        <p:spPr>
          <a:xfrm>
            <a:off x="9143444" y="136944"/>
            <a:ext cx="2952000" cy="2360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en-US" altLang="ja-JP" sz="1100" dirty="0" smtClean="0">
                <a:latin typeface="メイリオ" panose="020B0604030504040204" pitchFamily="50" charset="-128"/>
                <a:ea typeface="メイリオ" panose="020B0604030504040204" pitchFamily="50" charset="-128"/>
              </a:rPr>
              <a:t>&lt;</a:t>
            </a:r>
            <a:r>
              <a:rPr lang="ja-JP" altLang="en-US" sz="1100" dirty="0" smtClean="0">
                <a:latin typeface="メイリオ" panose="020B0604030504040204" pitchFamily="50" charset="-128"/>
                <a:ea typeface="メイリオ" panose="020B0604030504040204" pitchFamily="50" charset="-128"/>
              </a:rPr>
              <a:t>教員用</a:t>
            </a:r>
            <a:r>
              <a:rPr lang="en-US" altLang="ja-JP" sz="1100" dirty="0" smtClean="0">
                <a:latin typeface="メイリオ" panose="020B0604030504040204" pitchFamily="50" charset="-128"/>
                <a:ea typeface="メイリオ" panose="020B0604030504040204" pitchFamily="50" charset="-128"/>
              </a:rPr>
              <a:t>_</a:t>
            </a:r>
            <a:r>
              <a:rPr lang="ja-JP" altLang="en-US" sz="1100" dirty="0" smtClean="0">
                <a:latin typeface="メイリオ" panose="020B0604030504040204" pitchFamily="50" charset="-128"/>
                <a:ea typeface="メイリオ" panose="020B0604030504040204" pitchFamily="50" charset="-128"/>
              </a:rPr>
              <a:t>スライド</a:t>
            </a:r>
            <a:r>
              <a:rPr lang="en-US" altLang="ja-JP" sz="1100" dirty="0" smtClean="0">
                <a:latin typeface="メイリオ" panose="020B0604030504040204" pitchFamily="50" charset="-128"/>
                <a:ea typeface="メイリオ" panose="020B0604030504040204" pitchFamily="50" charset="-128"/>
              </a:rPr>
              <a:t>10&gt;</a:t>
            </a:r>
            <a:endParaRPr lang="ja-JP" altLang="en-US" sz="1100" dirty="0">
              <a:latin typeface="メイリオ" panose="020B0604030504040204" pitchFamily="50" charset="-128"/>
              <a:ea typeface="メイリオ" panose="020B0604030504040204" pitchFamily="50" charset="-128"/>
            </a:endParaRPr>
          </a:p>
        </p:txBody>
      </p:sp>
      <p:sp>
        <p:nvSpPr>
          <p:cNvPr id="21" name="コンテンツ プレースホルダー 2"/>
          <p:cNvSpPr>
            <a:spLocks noGrp="1"/>
          </p:cNvSpPr>
          <p:nvPr>
            <p:ph idx="1"/>
          </p:nvPr>
        </p:nvSpPr>
        <p:spPr>
          <a:xfrm>
            <a:off x="838200" y="1580416"/>
            <a:ext cx="6075066" cy="4676775"/>
          </a:xfrm>
        </p:spPr>
        <p:txBody>
          <a:bodyPr tIns="324000">
            <a:noAutofit/>
          </a:bodyPr>
          <a:lstStyle/>
          <a:p>
            <a:r>
              <a:rPr lang="en-US" altLang="ja-JP" sz="4000" baseline="30000" dirty="0">
                <a:latin typeface="メイリオ" panose="020B0604030504040204" pitchFamily="50" charset="-128"/>
                <a:ea typeface="メイリオ" panose="020B0604030504040204" pitchFamily="50" charset="-128"/>
              </a:rPr>
              <a:t>1. </a:t>
            </a:r>
            <a:r>
              <a:rPr lang="ja-JP" altLang="en-US" sz="4000" baseline="30000" dirty="0">
                <a:latin typeface="メイリオ" panose="020B0604030504040204" pitchFamily="50" charset="-128"/>
                <a:ea typeface="メイリオ" panose="020B0604030504040204" pitchFamily="50" charset="-128"/>
              </a:rPr>
              <a:t>制度カード（全</a:t>
            </a:r>
            <a:r>
              <a:rPr lang="en-US" altLang="ja-JP" sz="4000" baseline="30000" dirty="0">
                <a:latin typeface="メイリオ" panose="020B0604030504040204" pitchFamily="50" charset="-128"/>
                <a:ea typeface="メイリオ" panose="020B0604030504040204" pitchFamily="50" charset="-128"/>
              </a:rPr>
              <a:t>5</a:t>
            </a:r>
            <a:r>
              <a:rPr lang="ja-JP" altLang="en-US" sz="4000" baseline="30000" dirty="0">
                <a:latin typeface="メイリオ" panose="020B0604030504040204" pitchFamily="50" charset="-128"/>
                <a:ea typeface="メイリオ" panose="020B0604030504040204" pitchFamily="50" charset="-128"/>
              </a:rPr>
              <a:t>種類）</a:t>
            </a:r>
          </a:p>
          <a:p>
            <a:endParaRPr lang="ja-JP" altLang="en-US" baseline="30000" dirty="0">
              <a:latin typeface="メイリオ" panose="020B0604030504040204" pitchFamily="50" charset="-128"/>
              <a:ea typeface="メイリオ" panose="020B0604030504040204" pitchFamily="50" charset="-128"/>
            </a:endParaRPr>
          </a:p>
          <a:p>
            <a:r>
              <a:rPr lang="ja-JP" altLang="en-US" baseline="30000" dirty="0">
                <a:latin typeface="メイリオ" panose="020B0604030504040204" pitchFamily="50" charset="-128"/>
                <a:ea typeface="メイリオ" panose="020B0604030504040204" pitchFamily="50" charset="-128"/>
              </a:rPr>
              <a:t>ゲームの冒頭でグループにつき</a:t>
            </a:r>
            <a:r>
              <a:rPr lang="en-US" altLang="ja-JP" baseline="30000" dirty="0">
                <a:latin typeface="メイリオ" panose="020B0604030504040204" pitchFamily="50" charset="-128"/>
                <a:ea typeface="メイリオ" panose="020B0604030504040204" pitchFamily="50" charset="-128"/>
              </a:rPr>
              <a:t>1</a:t>
            </a:r>
            <a:r>
              <a:rPr lang="ja-JP" altLang="en-US" baseline="30000" dirty="0">
                <a:latin typeface="メイリオ" panose="020B0604030504040204" pitchFamily="50" charset="-128"/>
                <a:ea typeface="メイリオ" panose="020B0604030504040204" pitchFamily="50" charset="-128"/>
              </a:rPr>
              <a:t>枚選択します。</a:t>
            </a:r>
          </a:p>
          <a:p>
            <a:endParaRPr lang="ja-JP" altLang="en-US" baseline="30000" dirty="0">
              <a:latin typeface="メイリオ" panose="020B0604030504040204" pitchFamily="50" charset="-128"/>
              <a:ea typeface="メイリオ" panose="020B0604030504040204" pitchFamily="50" charset="-128"/>
            </a:endParaRPr>
          </a:p>
          <a:p>
            <a:r>
              <a:rPr lang="ja-JP" altLang="en-US" baseline="30000" dirty="0">
                <a:latin typeface="メイリオ" panose="020B0604030504040204" pitchFamily="50" charset="-128"/>
                <a:ea typeface="メイリオ" panose="020B0604030504040204" pitchFamily="50" charset="-128"/>
              </a:rPr>
              <a:t>近年登場してきた著作物流通に実際に関係する仕組みや技術が記されています。</a:t>
            </a:r>
          </a:p>
          <a:p>
            <a:endParaRPr lang="ja-JP" altLang="en-US" baseline="30000" dirty="0">
              <a:latin typeface="メイリオ" panose="020B0604030504040204" pitchFamily="50" charset="-128"/>
              <a:ea typeface="メイリオ" panose="020B0604030504040204" pitchFamily="50" charset="-128"/>
            </a:endParaRPr>
          </a:p>
          <a:p>
            <a:r>
              <a:rPr lang="ja-JP" altLang="en-US" baseline="30000" dirty="0">
                <a:latin typeface="メイリオ" panose="020B0604030504040204" pitchFamily="50" charset="-128"/>
                <a:ea typeface="メイリオ" panose="020B0604030504040204" pitchFamily="50" charset="-128"/>
              </a:rPr>
              <a:t>複数グループでゲームをプレイする場合にも、</a:t>
            </a:r>
            <a:r>
              <a:rPr lang="en-US" altLang="ja-JP" baseline="30000" dirty="0">
                <a:latin typeface="メイリオ" panose="020B0604030504040204" pitchFamily="50" charset="-128"/>
                <a:ea typeface="メイリオ" panose="020B0604030504040204" pitchFamily="50" charset="-128"/>
              </a:rPr>
              <a:t>5</a:t>
            </a:r>
            <a:r>
              <a:rPr lang="ja-JP" altLang="en-US" baseline="30000" dirty="0">
                <a:latin typeface="メイリオ" panose="020B0604030504040204" pitchFamily="50" charset="-128"/>
                <a:ea typeface="メイリオ" panose="020B0604030504040204" pitchFamily="50" charset="-128"/>
              </a:rPr>
              <a:t>枚だけ出力すれば</a:t>
            </a:r>
            <a:r>
              <a:rPr lang="en-US" altLang="ja-JP" baseline="30000" dirty="0">
                <a:latin typeface="メイリオ" panose="020B0604030504040204" pitchFamily="50" charset="-128"/>
                <a:ea typeface="メイリオ" panose="020B0604030504040204" pitchFamily="50" charset="-128"/>
              </a:rPr>
              <a:t>OK</a:t>
            </a:r>
            <a:r>
              <a:rPr lang="ja-JP" altLang="en-US" baseline="30000" dirty="0">
                <a:latin typeface="メイリオ" panose="020B0604030504040204" pitchFamily="50" charset="-128"/>
                <a:ea typeface="メイリオ" panose="020B0604030504040204" pitchFamily="50" charset="-128"/>
              </a:rPr>
              <a:t>です。（</a:t>
            </a:r>
            <a:r>
              <a:rPr lang="en-US" altLang="ja-JP" baseline="30000" dirty="0">
                <a:latin typeface="メイリオ" panose="020B0604030504040204" pitchFamily="50" charset="-128"/>
                <a:ea typeface="メイリオ" panose="020B0604030504040204" pitchFamily="50" charset="-128"/>
              </a:rPr>
              <a:t>※5</a:t>
            </a:r>
            <a:r>
              <a:rPr lang="ja-JP" altLang="en-US" baseline="30000" dirty="0">
                <a:latin typeface="メイリオ" panose="020B0604030504040204" pitchFamily="50" charset="-128"/>
                <a:ea typeface="メイリオ" panose="020B0604030504040204" pitchFamily="50" charset="-128"/>
              </a:rPr>
              <a:t>つ以上グループがある場合は複数セットを出力する）</a:t>
            </a:r>
            <a:endParaRPr lang="ja-JP" altLang="en-US" sz="3600" baseline="30000" dirty="0">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7024504" y="1428109"/>
            <a:ext cx="4757052" cy="4479106"/>
            <a:chOff x="6983406" y="964641"/>
            <a:chExt cx="5936717" cy="5589845"/>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406" y="964641"/>
              <a:ext cx="1877182" cy="273611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539" y="3808325"/>
              <a:ext cx="1877182" cy="273611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2941" y="964641"/>
              <a:ext cx="1877182" cy="2736113"/>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3270" y="964642"/>
              <a:ext cx="1877182" cy="2736113"/>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9065" y="3818373"/>
              <a:ext cx="1877182" cy="2736113"/>
            </a:xfrm>
            <a:prstGeom prst="rect">
              <a:avLst/>
            </a:prstGeom>
          </p:spPr>
        </p:pic>
      </p:grpSp>
    </p:spTree>
    <p:extLst>
      <p:ext uri="{BB962C8B-B14F-4D97-AF65-F5344CB8AC3E}">
        <p14:creationId xmlns:p14="http://schemas.microsoft.com/office/powerpoint/2010/main" val="3320969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solidFill>
                  <a:srgbClr val="5E4B97"/>
                </a:solidFill>
                <a:latin typeface="メイリオ" panose="020B0604030504040204" pitchFamily="50" charset="-128"/>
                <a:ea typeface="メイリオ" panose="020B0604030504040204" pitchFamily="50" charset="-128"/>
              </a:rPr>
              <a:t>■ カードの種類</a:t>
            </a:r>
            <a:endParaRPr lang="ja-JP" altLang="en-US" dirty="0">
              <a:solidFill>
                <a:srgbClr val="5E4B97"/>
              </a:solidFill>
              <a:latin typeface="メイリオ" panose="020B0604030504040204" pitchFamily="50" charset="-128"/>
              <a:ea typeface="メイリオ" panose="020B0604030504040204" pitchFamily="50" charset="-128"/>
            </a:endParaRPr>
          </a:p>
        </p:txBody>
      </p:sp>
      <p:sp>
        <p:nvSpPr>
          <p:cNvPr id="4" name="サブタイトル 2"/>
          <p:cNvSpPr txBox="1">
            <a:spLocks/>
          </p:cNvSpPr>
          <p:nvPr/>
        </p:nvSpPr>
        <p:spPr>
          <a:xfrm>
            <a:off x="9143444" y="136944"/>
            <a:ext cx="2952000" cy="2360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en-US" altLang="ja-JP" sz="1100" dirty="0" smtClean="0">
                <a:latin typeface="メイリオ" panose="020B0604030504040204" pitchFamily="50" charset="-128"/>
                <a:ea typeface="メイリオ" panose="020B0604030504040204" pitchFamily="50" charset="-128"/>
              </a:rPr>
              <a:t>&lt;</a:t>
            </a:r>
            <a:r>
              <a:rPr lang="ja-JP" altLang="en-US" sz="1100" dirty="0" smtClean="0">
                <a:latin typeface="メイリオ" panose="020B0604030504040204" pitchFamily="50" charset="-128"/>
                <a:ea typeface="メイリオ" panose="020B0604030504040204" pitchFamily="50" charset="-128"/>
              </a:rPr>
              <a:t>教員用</a:t>
            </a:r>
            <a:r>
              <a:rPr lang="en-US" altLang="ja-JP" sz="1100" dirty="0" smtClean="0">
                <a:latin typeface="メイリオ" panose="020B0604030504040204" pitchFamily="50" charset="-128"/>
                <a:ea typeface="メイリオ" panose="020B0604030504040204" pitchFamily="50" charset="-128"/>
              </a:rPr>
              <a:t>_</a:t>
            </a:r>
            <a:r>
              <a:rPr lang="ja-JP" altLang="en-US" sz="1100" dirty="0" smtClean="0">
                <a:latin typeface="メイリオ" panose="020B0604030504040204" pitchFamily="50" charset="-128"/>
                <a:ea typeface="メイリオ" panose="020B0604030504040204" pitchFamily="50" charset="-128"/>
              </a:rPr>
              <a:t>スライド</a:t>
            </a:r>
            <a:r>
              <a:rPr lang="en-US" altLang="ja-JP" sz="1100" dirty="0" smtClean="0">
                <a:latin typeface="メイリオ" panose="020B0604030504040204" pitchFamily="50" charset="-128"/>
                <a:ea typeface="メイリオ" panose="020B0604030504040204" pitchFamily="50" charset="-128"/>
              </a:rPr>
              <a:t>10&gt;</a:t>
            </a:r>
            <a:endParaRPr lang="ja-JP" altLang="en-US" sz="1100" dirty="0">
              <a:latin typeface="メイリオ" panose="020B0604030504040204" pitchFamily="50" charset="-128"/>
              <a:ea typeface="メイリオ" panose="020B0604030504040204" pitchFamily="50" charset="-128"/>
            </a:endParaRPr>
          </a:p>
        </p:txBody>
      </p:sp>
      <p:sp>
        <p:nvSpPr>
          <p:cNvPr id="21" name="コンテンツ プレースホルダー 2"/>
          <p:cNvSpPr>
            <a:spLocks noGrp="1"/>
          </p:cNvSpPr>
          <p:nvPr>
            <p:ph idx="1"/>
          </p:nvPr>
        </p:nvSpPr>
        <p:spPr>
          <a:xfrm>
            <a:off x="838200" y="1580416"/>
            <a:ext cx="6075066" cy="4676775"/>
          </a:xfrm>
        </p:spPr>
        <p:txBody>
          <a:bodyPr tIns="324000">
            <a:noAutofit/>
          </a:bodyPr>
          <a:lstStyle/>
          <a:p>
            <a:r>
              <a:rPr lang="en-US" altLang="ja-JP" sz="4000" baseline="30000" dirty="0">
                <a:latin typeface="メイリオ" panose="020B0604030504040204" pitchFamily="50" charset="-128"/>
                <a:ea typeface="メイリオ" panose="020B0604030504040204" pitchFamily="50" charset="-128"/>
              </a:rPr>
              <a:t>2. </a:t>
            </a:r>
            <a:r>
              <a:rPr lang="ja-JP" altLang="en-US" sz="4000" baseline="30000" dirty="0">
                <a:latin typeface="メイリオ" panose="020B0604030504040204" pitchFamily="50" charset="-128"/>
                <a:ea typeface="メイリオ" panose="020B0604030504040204" pitchFamily="50" charset="-128"/>
              </a:rPr>
              <a:t>ステークホルダーの願望</a:t>
            </a:r>
            <a:r>
              <a:rPr lang="ja-JP" altLang="en-US" sz="4000" baseline="30000" dirty="0" smtClean="0">
                <a:latin typeface="メイリオ" panose="020B0604030504040204" pitchFamily="50" charset="-128"/>
                <a:ea typeface="メイリオ" panose="020B0604030504040204" pitchFamily="50" charset="-128"/>
              </a:rPr>
              <a:t>カード</a:t>
            </a:r>
            <a:endParaRPr lang="en-US" altLang="ja-JP" sz="4000" baseline="30000" dirty="0" smtClean="0">
              <a:latin typeface="メイリオ" panose="020B0604030504040204" pitchFamily="50" charset="-128"/>
              <a:ea typeface="メイリオ" panose="020B0604030504040204" pitchFamily="50" charset="-128"/>
            </a:endParaRPr>
          </a:p>
          <a:p>
            <a:r>
              <a:rPr lang="ja-JP" altLang="en-US" sz="4000" baseline="30000" dirty="0">
                <a:latin typeface="メイリオ" panose="020B0604030504040204" pitchFamily="50" charset="-128"/>
                <a:ea typeface="メイリオ" panose="020B0604030504040204" pitchFamily="50" charset="-128"/>
              </a:rPr>
              <a:t>　</a:t>
            </a:r>
            <a:r>
              <a:rPr lang="ja-JP" altLang="en-US" sz="4000" baseline="30000" dirty="0" smtClean="0">
                <a:latin typeface="メイリオ" panose="020B0604030504040204" pitchFamily="50" charset="-128"/>
                <a:ea typeface="メイリオ" panose="020B0604030504040204" pitchFamily="50" charset="-128"/>
              </a:rPr>
              <a:t>（</a:t>
            </a:r>
            <a:r>
              <a:rPr lang="ja-JP" altLang="en-US" sz="4000" baseline="30000" dirty="0">
                <a:latin typeface="メイリオ" panose="020B0604030504040204" pitchFamily="50" charset="-128"/>
                <a:ea typeface="メイリオ" panose="020B0604030504040204" pitchFamily="50" charset="-128"/>
              </a:rPr>
              <a:t>全</a:t>
            </a:r>
            <a:r>
              <a:rPr lang="en-US" altLang="ja-JP" sz="4000" baseline="30000" dirty="0">
                <a:latin typeface="メイリオ" panose="020B0604030504040204" pitchFamily="50" charset="-128"/>
                <a:ea typeface="メイリオ" panose="020B0604030504040204" pitchFamily="50" charset="-128"/>
              </a:rPr>
              <a:t>9</a:t>
            </a:r>
            <a:r>
              <a:rPr lang="ja-JP" altLang="en-US" sz="4000" baseline="30000" dirty="0">
                <a:latin typeface="メイリオ" panose="020B0604030504040204" pitchFamily="50" charset="-128"/>
                <a:ea typeface="メイリオ" panose="020B0604030504040204" pitchFamily="50" charset="-128"/>
              </a:rPr>
              <a:t>種類）</a:t>
            </a:r>
          </a:p>
          <a:p>
            <a:endParaRPr lang="ja-JP" altLang="en-US" baseline="30000" dirty="0">
              <a:latin typeface="メイリオ" panose="020B0604030504040204" pitchFamily="50" charset="-128"/>
              <a:ea typeface="メイリオ" panose="020B0604030504040204" pitchFamily="50" charset="-128"/>
            </a:endParaRPr>
          </a:p>
          <a:p>
            <a:r>
              <a:rPr lang="ja-JP" altLang="en-US" baseline="30000" dirty="0">
                <a:latin typeface="メイリオ" panose="020B0604030504040204" pitchFamily="50" charset="-128"/>
                <a:ea typeface="メイリオ" panose="020B0604030504040204" pitchFamily="50" charset="-128"/>
              </a:rPr>
              <a:t>製作、流通、消費のそれぞれの立場に、複数のステークホルダーが存在しています。</a:t>
            </a:r>
          </a:p>
          <a:p>
            <a:endParaRPr lang="ja-JP" altLang="en-US" baseline="30000" dirty="0">
              <a:latin typeface="メイリオ" panose="020B0604030504040204" pitchFamily="50" charset="-128"/>
              <a:ea typeface="メイリオ" panose="020B0604030504040204" pitchFamily="50" charset="-128"/>
            </a:endParaRPr>
          </a:p>
          <a:p>
            <a:r>
              <a:rPr lang="ja-JP" altLang="en-US" baseline="30000" dirty="0">
                <a:latin typeface="メイリオ" panose="020B0604030504040204" pitchFamily="50" charset="-128"/>
                <a:ea typeface="メイリオ" panose="020B0604030504040204" pitchFamily="50" charset="-128"/>
              </a:rPr>
              <a:t>全</a:t>
            </a:r>
            <a:r>
              <a:rPr lang="en-US" altLang="ja-JP" baseline="30000" dirty="0">
                <a:latin typeface="メイリオ" panose="020B0604030504040204" pitchFamily="50" charset="-128"/>
                <a:ea typeface="メイリオ" panose="020B0604030504040204" pitchFamily="50" charset="-128"/>
              </a:rPr>
              <a:t>9</a:t>
            </a:r>
            <a:r>
              <a:rPr lang="ja-JP" altLang="en-US" baseline="30000" dirty="0">
                <a:latin typeface="メイリオ" panose="020B0604030504040204" pitchFamily="50" charset="-128"/>
                <a:ea typeface="メイリオ" panose="020B0604030504040204" pitchFamily="50" charset="-128"/>
              </a:rPr>
              <a:t>種類のカードを</a:t>
            </a:r>
            <a:r>
              <a:rPr lang="en-US" altLang="ja-JP" baseline="30000" dirty="0">
                <a:latin typeface="メイリオ" panose="020B0604030504040204" pitchFamily="50" charset="-128"/>
                <a:ea typeface="メイリオ" panose="020B0604030504040204" pitchFamily="50" charset="-128"/>
              </a:rPr>
              <a:t>1</a:t>
            </a:r>
            <a:r>
              <a:rPr lang="ja-JP" altLang="en-US" baseline="30000" dirty="0">
                <a:latin typeface="メイリオ" panose="020B0604030504040204" pitchFamily="50" charset="-128"/>
                <a:ea typeface="メイリオ" panose="020B0604030504040204" pitchFamily="50" charset="-128"/>
              </a:rPr>
              <a:t>セットずつ、グループに配布します。</a:t>
            </a:r>
            <a:endParaRPr lang="ja-JP" altLang="en-US" sz="3600" baseline="30000" dirty="0">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7516845" y="478728"/>
            <a:ext cx="4340211" cy="6253990"/>
            <a:chOff x="7346022" y="709850"/>
            <a:chExt cx="4681904" cy="674635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022" y="709850"/>
              <a:ext cx="1502117" cy="2189433"/>
            </a:xfrm>
            <a:prstGeom prst="rect">
              <a:avLst/>
            </a:prstGeom>
            <a:ln>
              <a:solidFill>
                <a:schemeClr val="bg1">
                  <a:lumMod val="85000"/>
                </a:schemeClr>
              </a:solidFill>
            </a:ln>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5915" y="709850"/>
              <a:ext cx="1502117" cy="2189433"/>
            </a:xfrm>
            <a:prstGeom prst="rect">
              <a:avLst/>
            </a:prstGeom>
            <a:ln>
              <a:solidFill>
                <a:schemeClr val="bg1">
                  <a:lumMod val="85000"/>
                </a:schemeClr>
              </a:solidFill>
            </a:ln>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5809" y="709850"/>
              <a:ext cx="1502117" cy="2189433"/>
            </a:xfrm>
            <a:prstGeom prst="rect">
              <a:avLst/>
            </a:prstGeom>
            <a:ln>
              <a:solidFill>
                <a:schemeClr val="bg1">
                  <a:lumMod val="85000"/>
                </a:schemeClr>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022" y="2984276"/>
              <a:ext cx="1501683" cy="2188800"/>
            </a:xfrm>
            <a:prstGeom prst="rect">
              <a:avLst/>
            </a:prstGeom>
            <a:ln>
              <a:solidFill>
                <a:schemeClr val="bg1">
                  <a:lumMod val="85000"/>
                </a:schemeClr>
              </a:solidFill>
            </a:ln>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6133" y="2984276"/>
              <a:ext cx="1501683" cy="2188800"/>
            </a:xfrm>
            <a:prstGeom prst="rect">
              <a:avLst/>
            </a:prstGeom>
            <a:ln>
              <a:solidFill>
                <a:schemeClr val="bg1">
                  <a:lumMod val="85000"/>
                </a:schemeClr>
              </a:solidFill>
            </a:ln>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6243" y="2984276"/>
              <a:ext cx="1501683" cy="2188800"/>
            </a:xfrm>
            <a:prstGeom prst="rect">
              <a:avLst/>
            </a:prstGeom>
            <a:ln>
              <a:solidFill>
                <a:schemeClr val="bg1">
                  <a:lumMod val="85000"/>
                </a:schemeClr>
              </a:solidFill>
            </a:ln>
          </p:spPr>
        </p:pic>
        <p:pic>
          <p:nvPicPr>
            <p:cNvPr id="17" name="図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6022" y="5267400"/>
              <a:ext cx="1501683" cy="2188800"/>
            </a:xfrm>
            <a:prstGeom prst="rect">
              <a:avLst/>
            </a:prstGeom>
          </p:spPr>
        </p:pic>
        <p:pic>
          <p:nvPicPr>
            <p:cNvPr id="18" name="図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6133" y="5267400"/>
              <a:ext cx="1501683" cy="2188800"/>
            </a:xfrm>
            <a:prstGeom prst="rect">
              <a:avLst/>
            </a:prstGeom>
          </p:spPr>
        </p:pic>
        <p:pic>
          <p:nvPicPr>
            <p:cNvPr id="19" name="図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6243" y="5267400"/>
              <a:ext cx="1501683" cy="2188800"/>
            </a:xfrm>
            <a:prstGeom prst="rect">
              <a:avLst/>
            </a:prstGeom>
          </p:spPr>
        </p:pic>
      </p:grpSp>
    </p:spTree>
    <p:extLst>
      <p:ext uri="{BB962C8B-B14F-4D97-AF65-F5344CB8AC3E}">
        <p14:creationId xmlns:p14="http://schemas.microsoft.com/office/powerpoint/2010/main" val="363654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solidFill>
                  <a:srgbClr val="5E4B97"/>
                </a:solidFill>
                <a:latin typeface="メイリオ" panose="020B0604030504040204" pitchFamily="50" charset="-128"/>
                <a:ea typeface="メイリオ" panose="020B0604030504040204" pitchFamily="50" charset="-128"/>
              </a:rPr>
              <a:t>■ カードの種類</a:t>
            </a:r>
            <a:endParaRPr lang="ja-JP" altLang="en-US" dirty="0">
              <a:solidFill>
                <a:srgbClr val="5E4B97"/>
              </a:solidFill>
              <a:latin typeface="メイリオ" panose="020B0604030504040204" pitchFamily="50" charset="-128"/>
              <a:ea typeface="メイリオ" panose="020B0604030504040204" pitchFamily="50" charset="-128"/>
            </a:endParaRPr>
          </a:p>
        </p:txBody>
      </p:sp>
      <p:sp>
        <p:nvSpPr>
          <p:cNvPr id="4" name="サブタイトル 2"/>
          <p:cNvSpPr txBox="1">
            <a:spLocks/>
          </p:cNvSpPr>
          <p:nvPr/>
        </p:nvSpPr>
        <p:spPr>
          <a:xfrm>
            <a:off x="9143444" y="136944"/>
            <a:ext cx="2952000" cy="2360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en-US" altLang="ja-JP" sz="1100" dirty="0" smtClean="0">
                <a:latin typeface="メイリオ" panose="020B0604030504040204" pitchFamily="50" charset="-128"/>
                <a:ea typeface="メイリオ" panose="020B0604030504040204" pitchFamily="50" charset="-128"/>
              </a:rPr>
              <a:t>&lt;</a:t>
            </a:r>
            <a:r>
              <a:rPr lang="ja-JP" altLang="en-US" sz="1100" dirty="0" smtClean="0">
                <a:latin typeface="メイリオ" panose="020B0604030504040204" pitchFamily="50" charset="-128"/>
                <a:ea typeface="メイリオ" panose="020B0604030504040204" pitchFamily="50" charset="-128"/>
              </a:rPr>
              <a:t>教員用</a:t>
            </a:r>
            <a:r>
              <a:rPr lang="en-US" altLang="ja-JP" sz="1100" dirty="0" smtClean="0">
                <a:latin typeface="メイリオ" panose="020B0604030504040204" pitchFamily="50" charset="-128"/>
                <a:ea typeface="メイリオ" panose="020B0604030504040204" pitchFamily="50" charset="-128"/>
              </a:rPr>
              <a:t>_</a:t>
            </a:r>
            <a:r>
              <a:rPr lang="ja-JP" altLang="en-US" sz="1100" dirty="0" smtClean="0">
                <a:latin typeface="メイリオ" panose="020B0604030504040204" pitchFamily="50" charset="-128"/>
                <a:ea typeface="メイリオ" panose="020B0604030504040204" pitchFamily="50" charset="-128"/>
              </a:rPr>
              <a:t>スライド</a:t>
            </a:r>
            <a:r>
              <a:rPr lang="en-US" altLang="ja-JP" sz="1100" dirty="0" smtClean="0">
                <a:latin typeface="メイリオ" panose="020B0604030504040204" pitchFamily="50" charset="-128"/>
                <a:ea typeface="メイリオ" panose="020B0604030504040204" pitchFamily="50" charset="-128"/>
              </a:rPr>
              <a:t>10&gt;</a:t>
            </a:r>
            <a:endParaRPr lang="ja-JP" altLang="en-US" sz="1100" dirty="0">
              <a:latin typeface="メイリオ" panose="020B0604030504040204" pitchFamily="50" charset="-128"/>
              <a:ea typeface="メイリオ" panose="020B0604030504040204" pitchFamily="50" charset="-128"/>
            </a:endParaRPr>
          </a:p>
        </p:txBody>
      </p:sp>
      <p:sp>
        <p:nvSpPr>
          <p:cNvPr id="21" name="コンテンツ プレースホルダー 2"/>
          <p:cNvSpPr>
            <a:spLocks noGrp="1"/>
          </p:cNvSpPr>
          <p:nvPr>
            <p:ph idx="1"/>
          </p:nvPr>
        </p:nvSpPr>
        <p:spPr>
          <a:xfrm>
            <a:off x="838200" y="1580416"/>
            <a:ext cx="6075066" cy="4676775"/>
          </a:xfrm>
        </p:spPr>
        <p:txBody>
          <a:bodyPr tIns="324000">
            <a:noAutofit/>
          </a:bodyPr>
          <a:lstStyle/>
          <a:p>
            <a:r>
              <a:rPr lang="ja-JP" altLang="en-US" sz="4000" baseline="30000" dirty="0">
                <a:latin typeface="メイリオ" panose="020B0604030504040204" pitchFamily="50" charset="-128"/>
                <a:ea typeface="メイリオ" panose="020B0604030504040204" pitchFamily="50" charset="-128"/>
              </a:rPr>
              <a:t>３</a:t>
            </a:r>
            <a:r>
              <a:rPr lang="en-US" altLang="ja-JP" sz="4000" baseline="30000" dirty="0">
                <a:latin typeface="メイリオ" panose="020B0604030504040204" pitchFamily="50" charset="-128"/>
                <a:ea typeface="メイリオ" panose="020B0604030504040204" pitchFamily="50" charset="-128"/>
              </a:rPr>
              <a:t>. </a:t>
            </a:r>
            <a:r>
              <a:rPr lang="ja-JP" altLang="en-US" sz="4000" baseline="30000" dirty="0">
                <a:latin typeface="メイリオ" panose="020B0604030504040204" pitchFamily="50" charset="-128"/>
                <a:ea typeface="メイリオ" panose="020B0604030504040204" pitchFamily="50" charset="-128"/>
              </a:rPr>
              <a:t>文化の豊かさリスト</a:t>
            </a:r>
          </a:p>
          <a:p>
            <a:endParaRPr lang="ja-JP" altLang="en-US" baseline="30000" dirty="0">
              <a:latin typeface="メイリオ" panose="020B0604030504040204" pitchFamily="50" charset="-128"/>
              <a:ea typeface="メイリオ" panose="020B0604030504040204" pitchFamily="50" charset="-128"/>
            </a:endParaRPr>
          </a:p>
          <a:p>
            <a:r>
              <a:rPr lang="ja-JP" altLang="en-US" baseline="30000" dirty="0">
                <a:latin typeface="メイリオ" panose="020B0604030504040204" pitchFamily="50" charset="-128"/>
                <a:ea typeface="メイリオ" panose="020B0604030504040204" pitchFamily="50" charset="-128"/>
              </a:rPr>
              <a:t>文化の豊かさの種類が記載されたリストです。</a:t>
            </a:r>
          </a:p>
          <a:p>
            <a:endParaRPr lang="ja-JP" altLang="en-US" baseline="30000" dirty="0">
              <a:latin typeface="メイリオ" panose="020B0604030504040204" pitchFamily="50" charset="-128"/>
              <a:ea typeface="メイリオ" panose="020B0604030504040204" pitchFamily="50" charset="-128"/>
            </a:endParaRPr>
          </a:p>
          <a:p>
            <a:r>
              <a:rPr lang="ja-JP" altLang="en-US" baseline="30000" dirty="0">
                <a:latin typeface="メイリオ" panose="020B0604030504040204" pitchFamily="50" charset="-128"/>
                <a:ea typeface="メイリオ" panose="020B0604030504040204" pitchFamily="50" charset="-128"/>
              </a:rPr>
              <a:t>複数グループでゲームをプレイする場合には、グループ分ごとに出力して配布してください。</a:t>
            </a:r>
          </a:p>
          <a:p>
            <a:endParaRPr lang="ja-JP" altLang="en-US" baseline="30000" dirty="0">
              <a:latin typeface="メイリオ" panose="020B0604030504040204" pitchFamily="50" charset="-128"/>
              <a:ea typeface="メイリオ" panose="020B0604030504040204" pitchFamily="50" charset="-128"/>
            </a:endParaRPr>
          </a:p>
          <a:p>
            <a:r>
              <a:rPr lang="en-US" altLang="ja-JP" baseline="30000" dirty="0">
                <a:latin typeface="メイリオ" panose="020B0604030504040204" pitchFamily="50" charset="-128"/>
                <a:ea typeface="メイリオ" panose="020B0604030504040204" pitchFamily="50" charset="-128"/>
              </a:rPr>
              <a:t>※Day1</a:t>
            </a:r>
            <a:r>
              <a:rPr lang="ja-JP" altLang="en-US" baseline="30000" dirty="0">
                <a:latin typeface="メイリオ" panose="020B0604030504040204" pitchFamily="50" charset="-128"/>
                <a:ea typeface="メイリオ" panose="020B0604030504040204" pitchFamily="50" charset="-128"/>
              </a:rPr>
              <a:t>で、提案した文化の豊かさがあれば、　　　 </a:t>
            </a:r>
            <a:r>
              <a:rPr lang="ja-JP" altLang="en-US" baseline="30000" dirty="0" smtClean="0">
                <a:latin typeface="メイリオ" panose="020B0604030504040204" pitchFamily="50" charset="-128"/>
                <a:ea typeface="メイリオ" panose="020B0604030504040204" pitchFamily="50" charset="-128"/>
              </a:rPr>
              <a:t>この</a:t>
            </a:r>
            <a:r>
              <a:rPr lang="ja-JP" altLang="en-US" baseline="30000" dirty="0">
                <a:latin typeface="メイリオ" panose="020B0604030504040204" pitchFamily="50" charset="-128"/>
                <a:ea typeface="メイリオ" panose="020B0604030504040204" pitchFamily="50" charset="-128"/>
              </a:rPr>
              <a:t>リストに付け加えることをお勧めします。</a:t>
            </a:r>
          </a:p>
        </p:txBody>
      </p:sp>
      <p:sp>
        <p:nvSpPr>
          <p:cNvPr id="3" name="正方形/長方形 2"/>
          <p:cNvSpPr/>
          <p:nvPr/>
        </p:nvSpPr>
        <p:spPr>
          <a:xfrm>
            <a:off x="7586505" y="1024932"/>
            <a:ext cx="4099728" cy="51849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8021933" y="1478841"/>
            <a:ext cx="3372897" cy="4401205"/>
          </a:xfrm>
          <a:prstGeom prst="rect">
            <a:avLst/>
          </a:prstGeom>
        </p:spPr>
        <p:txBody>
          <a:bodyPr wrap="square">
            <a:spAutoFit/>
          </a:bodyPr>
          <a:lstStyle/>
          <a:p>
            <a:pPr marR="3970" algn="just"/>
            <a:r>
              <a:rPr lang="ja-JP" altLang="en-US" sz="4000" baseline="30000" dirty="0">
                <a:solidFill>
                  <a:srgbClr val="000000"/>
                </a:solidFill>
                <a:latin typeface="メイリオ" panose="020B0604030504040204" pitchFamily="50" charset="-128"/>
                <a:ea typeface="メイリオ" panose="020B0604030504040204" pitchFamily="50" charset="-128"/>
              </a:rPr>
              <a:t>文化の豊かさ</a:t>
            </a:r>
          </a:p>
          <a:p>
            <a:pPr marR="3970" algn="just"/>
            <a:endParaRPr lang="ja-JP" altLang="en-US" sz="4000" baseline="30000" dirty="0">
              <a:solidFill>
                <a:srgbClr val="000000"/>
              </a:solidFill>
              <a:latin typeface="メイリオ" panose="020B0604030504040204" pitchFamily="50" charset="-128"/>
              <a:ea typeface="メイリオ" panose="020B0604030504040204" pitchFamily="50" charset="-128"/>
            </a:endParaRPr>
          </a:p>
          <a:p>
            <a:pPr marR="3970" algn="just"/>
            <a:r>
              <a:rPr lang="ja-JP" altLang="en-US" sz="4000" baseline="30000" dirty="0">
                <a:solidFill>
                  <a:srgbClr val="000000"/>
                </a:solidFill>
                <a:latin typeface="メイリオ" panose="020B0604030504040204" pitchFamily="50" charset="-128"/>
                <a:ea typeface="メイリオ" panose="020B0604030504040204" pitchFamily="50" charset="-128"/>
              </a:rPr>
              <a:t>□ </a:t>
            </a:r>
            <a:r>
              <a:rPr lang="ja-JP" altLang="en-US" sz="4000" baseline="30000" dirty="0" smtClean="0">
                <a:solidFill>
                  <a:srgbClr val="000000"/>
                </a:solidFill>
                <a:latin typeface="メイリオ" panose="020B0604030504040204" pitchFamily="50" charset="-128"/>
                <a:ea typeface="メイリオ" panose="020B0604030504040204" pitchFamily="50" charset="-128"/>
              </a:rPr>
              <a:t>多様性</a:t>
            </a:r>
            <a:endParaRPr lang="en-US" altLang="ja-JP" sz="4000" baseline="30000" dirty="0" smtClean="0">
              <a:solidFill>
                <a:srgbClr val="000000"/>
              </a:solidFill>
              <a:latin typeface="メイリオ" panose="020B0604030504040204" pitchFamily="50" charset="-128"/>
              <a:ea typeface="メイリオ" panose="020B0604030504040204" pitchFamily="50" charset="-128"/>
            </a:endParaRPr>
          </a:p>
          <a:p>
            <a:pPr marR="3970" algn="just"/>
            <a:r>
              <a:rPr lang="ja-JP" altLang="en-US" sz="4000" baseline="30000" dirty="0" smtClean="0">
                <a:solidFill>
                  <a:srgbClr val="000000"/>
                </a:solidFill>
                <a:latin typeface="メイリオ" panose="020B0604030504040204" pitchFamily="50" charset="-128"/>
                <a:ea typeface="メイリオ" panose="020B0604030504040204" pitchFamily="50" charset="-128"/>
              </a:rPr>
              <a:t>□ </a:t>
            </a:r>
            <a:r>
              <a:rPr lang="ja-JP" altLang="en-US" sz="4000" baseline="30000" dirty="0">
                <a:solidFill>
                  <a:srgbClr val="000000"/>
                </a:solidFill>
                <a:latin typeface="メイリオ" panose="020B0604030504040204" pitchFamily="50" charset="-128"/>
                <a:ea typeface="メイリオ" panose="020B0604030504040204" pitchFamily="50" charset="-128"/>
              </a:rPr>
              <a:t>参加性</a:t>
            </a:r>
          </a:p>
          <a:p>
            <a:pPr marR="3970" algn="just"/>
            <a:r>
              <a:rPr lang="ja-JP" altLang="en-US" sz="4000" baseline="30000" dirty="0">
                <a:solidFill>
                  <a:srgbClr val="000000"/>
                </a:solidFill>
                <a:latin typeface="メイリオ" panose="020B0604030504040204" pitchFamily="50" charset="-128"/>
                <a:ea typeface="メイリオ" panose="020B0604030504040204" pitchFamily="50" charset="-128"/>
              </a:rPr>
              <a:t>□ 商業的成功</a:t>
            </a:r>
          </a:p>
          <a:p>
            <a:pPr marR="3970" algn="just"/>
            <a:r>
              <a:rPr lang="ja-JP" altLang="en-US" sz="4000" baseline="30000" dirty="0">
                <a:solidFill>
                  <a:srgbClr val="000000"/>
                </a:solidFill>
                <a:latin typeface="メイリオ" panose="020B0604030504040204" pitchFamily="50" charset="-128"/>
                <a:ea typeface="メイリオ" panose="020B0604030504040204" pitchFamily="50" charset="-128"/>
              </a:rPr>
              <a:t>□ 経済性</a:t>
            </a:r>
          </a:p>
          <a:p>
            <a:pPr marR="3970" algn="just"/>
            <a:r>
              <a:rPr lang="ja-JP" altLang="en-US" sz="4000" baseline="30000" dirty="0">
                <a:solidFill>
                  <a:srgbClr val="000000"/>
                </a:solidFill>
                <a:latin typeface="メイリオ" panose="020B0604030504040204" pitchFamily="50" charset="-128"/>
                <a:ea typeface="メイリオ" panose="020B0604030504040204" pitchFamily="50" charset="-128"/>
              </a:rPr>
              <a:t>□ 創造性</a:t>
            </a:r>
          </a:p>
          <a:p>
            <a:pPr marR="3970" algn="just"/>
            <a:r>
              <a:rPr lang="ja-JP" altLang="en-US" sz="4000" baseline="30000" dirty="0">
                <a:solidFill>
                  <a:srgbClr val="000000"/>
                </a:solidFill>
                <a:latin typeface="メイリオ" panose="020B0604030504040204" pitchFamily="50" charset="-128"/>
                <a:ea typeface="メイリオ" panose="020B0604030504040204" pitchFamily="50" charset="-128"/>
              </a:rPr>
              <a:t>□ 歴史的</a:t>
            </a:r>
            <a:r>
              <a:rPr lang="ja-JP" altLang="en-US" sz="4000" baseline="30000" dirty="0" smtClean="0">
                <a:solidFill>
                  <a:srgbClr val="000000"/>
                </a:solidFill>
                <a:latin typeface="メイリオ" panose="020B0604030504040204" pitchFamily="50" charset="-128"/>
                <a:ea typeface="メイリオ" panose="020B0604030504040204" pitchFamily="50" charset="-128"/>
              </a:rPr>
              <a:t>普遍性</a:t>
            </a:r>
            <a:endParaRPr lang="en-US" altLang="ja-JP" sz="4000" baseline="30000" dirty="0" smtClean="0">
              <a:solidFill>
                <a:srgbClr val="000000"/>
              </a:solidFill>
              <a:latin typeface="メイリオ" panose="020B0604030504040204" pitchFamily="50" charset="-128"/>
              <a:ea typeface="メイリオ" panose="020B0604030504040204" pitchFamily="50" charset="-128"/>
            </a:endParaRPr>
          </a:p>
          <a:p>
            <a:pPr marR="3970" algn="just"/>
            <a:r>
              <a:rPr lang="ja-JP" altLang="en-US" sz="4000" baseline="30000" dirty="0" smtClean="0">
                <a:solidFill>
                  <a:srgbClr val="000000"/>
                </a:solidFill>
                <a:latin typeface="メイリオ" panose="020B0604030504040204" pitchFamily="50" charset="-128"/>
                <a:ea typeface="メイリオ" panose="020B0604030504040204" pitchFamily="50" charset="-128"/>
              </a:rPr>
              <a:t>□ 継承性</a:t>
            </a:r>
            <a:endParaRPr lang="en-US" altLang="ja-JP" sz="4000" baseline="30000" dirty="0">
              <a:solidFill>
                <a:srgbClr val="000000"/>
              </a:solidFill>
              <a:latin typeface="メイリオ" panose="020B0604030504040204" pitchFamily="50" charset="-128"/>
              <a:ea typeface="メイリオ" panose="020B0604030504040204" pitchFamily="50" charset="-128"/>
            </a:endParaRPr>
          </a:p>
          <a:p>
            <a:pPr marR="3970" algn="just"/>
            <a:r>
              <a:rPr lang="ja-JP" altLang="en-US" sz="4000" baseline="30000" dirty="0" smtClean="0">
                <a:solidFill>
                  <a:srgbClr val="000000"/>
                </a:solidFill>
                <a:latin typeface="メイリオ" panose="020B0604030504040204" pitchFamily="50" charset="-128"/>
                <a:ea typeface="メイリオ" panose="020B0604030504040204" pitchFamily="50" charset="-128"/>
              </a:rPr>
              <a:t>□ </a:t>
            </a:r>
            <a:r>
              <a:rPr lang="ja-JP" altLang="en-US" sz="4000" baseline="30000" dirty="0">
                <a:solidFill>
                  <a:srgbClr val="000000"/>
                </a:solidFill>
                <a:latin typeface="メイリオ" panose="020B0604030504040204" pitchFamily="50" charset="-128"/>
                <a:ea typeface="メイリオ" panose="020B0604030504040204" pitchFamily="50" charset="-128"/>
              </a:rPr>
              <a:t>広い受容</a:t>
            </a:r>
            <a:endParaRPr lang="ja-JP" altLang="en-US" sz="40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8068827" y="2220686"/>
            <a:ext cx="415498"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22" name="テキスト ボックス 21"/>
          <p:cNvSpPr txBox="1"/>
          <p:nvPr/>
        </p:nvSpPr>
        <p:spPr>
          <a:xfrm>
            <a:off x="8068827" y="2636912"/>
            <a:ext cx="415498" cy="369332"/>
          </a:xfrm>
          <a:prstGeom prst="rect">
            <a:avLst/>
          </a:prstGeom>
          <a:noFill/>
        </p:spPr>
        <p:txBody>
          <a:bodyPr wrap="none" rtlCol="0">
            <a:spAutoFit/>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431634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solidFill>
                  <a:srgbClr val="5E4B97"/>
                </a:solidFill>
                <a:latin typeface="メイリオ" panose="020B0604030504040204" pitchFamily="50" charset="-128"/>
                <a:ea typeface="メイリオ" panose="020B0604030504040204" pitchFamily="50" charset="-128"/>
              </a:rPr>
              <a:t>■ ゲームの手順カードの種類</a:t>
            </a:r>
            <a:endParaRPr lang="ja-JP" altLang="en-US" dirty="0">
              <a:solidFill>
                <a:srgbClr val="5E4B97"/>
              </a:solidFill>
              <a:latin typeface="メイリオ" panose="020B0604030504040204" pitchFamily="50" charset="-128"/>
              <a:ea typeface="メイリオ" panose="020B0604030504040204" pitchFamily="50" charset="-128"/>
            </a:endParaRPr>
          </a:p>
        </p:txBody>
      </p:sp>
      <p:sp>
        <p:nvSpPr>
          <p:cNvPr id="4" name="サブタイトル 2"/>
          <p:cNvSpPr txBox="1">
            <a:spLocks/>
          </p:cNvSpPr>
          <p:nvPr/>
        </p:nvSpPr>
        <p:spPr>
          <a:xfrm>
            <a:off x="9143444" y="136944"/>
            <a:ext cx="2952000" cy="2360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3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en-US" altLang="ja-JP" sz="1100" dirty="0" smtClean="0">
                <a:latin typeface="メイリオ" panose="020B0604030504040204" pitchFamily="50" charset="-128"/>
                <a:ea typeface="メイリオ" panose="020B0604030504040204" pitchFamily="50" charset="-128"/>
              </a:rPr>
              <a:t>&lt;</a:t>
            </a:r>
            <a:r>
              <a:rPr lang="ja-JP" altLang="en-US" sz="1100" dirty="0" smtClean="0">
                <a:latin typeface="メイリオ" panose="020B0604030504040204" pitchFamily="50" charset="-128"/>
                <a:ea typeface="メイリオ" panose="020B0604030504040204" pitchFamily="50" charset="-128"/>
              </a:rPr>
              <a:t>教員用</a:t>
            </a:r>
            <a:r>
              <a:rPr lang="en-US" altLang="ja-JP" sz="1100" dirty="0" smtClean="0">
                <a:latin typeface="メイリオ" panose="020B0604030504040204" pitchFamily="50" charset="-128"/>
                <a:ea typeface="メイリオ" panose="020B0604030504040204" pitchFamily="50" charset="-128"/>
              </a:rPr>
              <a:t>_</a:t>
            </a:r>
            <a:r>
              <a:rPr lang="ja-JP" altLang="en-US" sz="1100" dirty="0" smtClean="0">
                <a:latin typeface="メイリオ" panose="020B0604030504040204" pitchFamily="50" charset="-128"/>
                <a:ea typeface="メイリオ" panose="020B0604030504040204" pitchFamily="50" charset="-128"/>
              </a:rPr>
              <a:t>スライド</a:t>
            </a:r>
            <a:r>
              <a:rPr lang="en-US" altLang="ja-JP" sz="1100" dirty="0" smtClean="0">
                <a:latin typeface="メイリオ" panose="020B0604030504040204" pitchFamily="50" charset="-128"/>
                <a:ea typeface="メイリオ" panose="020B0604030504040204" pitchFamily="50" charset="-128"/>
              </a:rPr>
              <a:t>10&gt;</a:t>
            </a:r>
            <a:endParaRPr lang="ja-JP" altLang="en-US" sz="1100" dirty="0">
              <a:latin typeface="メイリオ" panose="020B0604030504040204" pitchFamily="50" charset="-128"/>
              <a:ea typeface="メイリオ" panose="020B0604030504040204" pitchFamily="50" charset="-128"/>
            </a:endParaRPr>
          </a:p>
        </p:txBody>
      </p:sp>
      <p:sp>
        <p:nvSpPr>
          <p:cNvPr id="8" name="ホームベース 7"/>
          <p:cNvSpPr/>
          <p:nvPr/>
        </p:nvSpPr>
        <p:spPr>
          <a:xfrm>
            <a:off x="7443268" y="2807589"/>
            <a:ext cx="2190540" cy="753626"/>
          </a:xfrm>
          <a:prstGeom prst="homePlate">
            <a:avLst>
              <a:gd name="adj" fmla="val 321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rPr>
              <a:t>プレゼンテーション</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1" name="ホームベース 10"/>
          <p:cNvSpPr/>
          <p:nvPr/>
        </p:nvSpPr>
        <p:spPr>
          <a:xfrm>
            <a:off x="5096060" y="2807589"/>
            <a:ext cx="2190540" cy="753626"/>
          </a:xfrm>
          <a:prstGeom prst="homePlate">
            <a:avLst>
              <a:gd name="adj" fmla="val 32105"/>
            </a:avLst>
          </a:prstGeom>
          <a:solidFill>
            <a:srgbClr val="C9C2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リサーチタイム</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2" name="ホームベース 11"/>
          <p:cNvSpPr/>
          <p:nvPr/>
        </p:nvSpPr>
        <p:spPr>
          <a:xfrm>
            <a:off x="411316" y="2807589"/>
            <a:ext cx="2190540" cy="753626"/>
          </a:xfrm>
          <a:prstGeom prst="homePlate">
            <a:avLst>
              <a:gd name="adj" fmla="val 32105"/>
            </a:avLst>
          </a:prstGeom>
          <a:solidFill>
            <a:srgbClr val="C9C2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グループ分け</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3" name="ホームベース 12"/>
          <p:cNvSpPr/>
          <p:nvPr/>
        </p:nvSpPr>
        <p:spPr>
          <a:xfrm>
            <a:off x="2753688" y="2807589"/>
            <a:ext cx="2190540" cy="753626"/>
          </a:xfrm>
          <a:prstGeom prst="homePlate">
            <a:avLst>
              <a:gd name="adj" fmla="val 32105"/>
            </a:avLst>
          </a:prstGeom>
          <a:solidFill>
            <a:srgbClr val="C9C2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rPr>
              <a:t>制度</a:t>
            </a:r>
            <a:r>
              <a:rPr lang="ja-JP" altLang="en-US" dirty="0">
                <a:solidFill>
                  <a:schemeClr val="tx1"/>
                </a:solidFill>
                <a:latin typeface="メイリオ" panose="020B0604030504040204" pitchFamily="50" charset="-128"/>
                <a:ea typeface="メイリオ" panose="020B0604030504040204" pitchFamily="50" charset="-128"/>
              </a:rPr>
              <a:t>カード</a:t>
            </a:r>
            <a:r>
              <a:rPr lang="ja-JP" altLang="en-US" dirty="0" smtClean="0">
                <a:solidFill>
                  <a:schemeClr val="tx1"/>
                </a:solidFill>
                <a:latin typeface="メイリオ" panose="020B0604030504040204" pitchFamily="50" charset="-128"/>
                <a:ea typeface="メイリオ" panose="020B0604030504040204" pitchFamily="50" charset="-128"/>
              </a:rPr>
              <a:t>の</a:t>
            </a:r>
            <a:r>
              <a:rPr lang="ja-JP" altLang="en-US" dirty="0">
                <a:solidFill>
                  <a:schemeClr val="tx1"/>
                </a:solidFill>
                <a:latin typeface="メイリオ" panose="020B0604030504040204" pitchFamily="50" charset="-128"/>
                <a:ea typeface="メイリオ" panose="020B0604030504040204" pitchFamily="50" charset="-128"/>
              </a:rPr>
              <a:t>選択</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5" name="ホームベース 14"/>
          <p:cNvSpPr/>
          <p:nvPr/>
        </p:nvSpPr>
        <p:spPr>
          <a:xfrm>
            <a:off x="9780803" y="2807589"/>
            <a:ext cx="2190540" cy="753626"/>
          </a:xfrm>
          <a:prstGeom prst="homePlate">
            <a:avLst>
              <a:gd name="adj" fmla="val 321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rPr>
              <a:t>ポイント</a:t>
            </a:r>
            <a:r>
              <a:rPr lang="ja-JP" altLang="en-US" dirty="0">
                <a:solidFill>
                  <a:schemeClr val="tx1"/>
                </a:solidFill>
                <a:latin typeface="メイリオ" panose="020B0604030504040204" pitchFamily="50" charset="-128"/>
                <a:ea typeface="メイリオ" panose="020B0604030504040204" pitchFamily="50" charset="-128"/>
              </a:rPr>
              <a:t>計算</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9" name="楕円 8"/>
          <p:cNvSpPr/>
          <p:nvPr/>
        </p:nvSpPr>
        <p:spPr>
          <a:xfrm>
            <a:off x="1164586" y="3465092"/>
            <a:ext cx="684000" cy="68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latin typeface="メイリオ" panose="020B0604030504040204" pitchFamily="50" charset="-128"/>
                <a:ea typeface="メイリオ" panose="020B0604030504040204" pitchFamily="50" charset="-128"/>
              </a:rPr>
              <a:t>1</a:t>
            </a:r>
            <a:endParaRPr kumimoji="1" lang="ja-JP" altLang="en-US" sz="2800" dirty="0">
              <a:latin typeface="メイリオ" panose="020B0604030504040204" pitchFamily="50" charset="-128"/>
              <a:ea typeface="メイリオ" panose="020B0604030504040204" pitchFamily="50" charset="-128"/>
            </a:endParaRPr>
          </a:p>
        </p:txBody>
      </p:sp>
      <p:sp>
        <p:nvSpPr>
          <p:cNvPr id="17" name="楕円 16"/>
          <p:cNvSpPr/>
          <p:nvPr/>
        </p:nvSpPr>
        <p:spPr>
          <a:xfrm>
            <a:off x="3506958" y="3465092"/>
            <a:ext cx="684000" cy="68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latin typeface="メイリオ" panose="020B0604030504040204" pitchFamily="50" charset="-128"/>
                <a:ea typeface="メイリオ" panose="020B0604030504040204" pitchFamily="50" charset="-128"/>
              </a:rPr>
              <a:t>2</a:t>
            </a:r>
            <a:endParaRPr kumimoji="1" lang="ja-JP" altLang="en-US" sz="2800" dirty="0">
              <a:latin typeface="メイリオ" panose="020B0604030504040204" pitchFamily="50" charset="-128"/>
              <a:ea typeface="メイリオ" panose="020B0604030504040204" pitchFamily="50" charset="-128"/>
            </a:endParaRPr>
          </a:p>
        </p:txBody>
      </p:sp>
      <p:sp>
        <p:nvSpPr>
          <p:cNvPr id="18" name="楕円 17"/>
          <p:cNvSpPr/>
          <p:nvPr/>
        </p:nvSpPr>
        <p:spPr>
          <a:xfrm>
            <a:off x="5849330" y="3465092"/>
            <a:ext cx="684000" cy="68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latin typeface="メイリオ" panose="020B0604030504040204" pitchFamily="50" charset="-128"/>
                <a:ea typeface="メイリオ" panose="020B0604030504040204" pitchFamily="50" charset="-128"/>
              </a:rPr>
              <a:t>3</a:t>
            </a:r>
            <a:endParaRPr kumimoji="1" lang="ja-JP" altLang="en-US" sz="2800" dirty="0">
              <a:latin typeface="メイリオ" panose="020B0604030504040204" pitchFamily="50" charset="-128"/>
              <a:ea typeface="メイリオ" panose="020B0604030504040204" pitchFamily="50" charset="-128"/>
            </a:endParaRPr>
          </a:p>
        </p:txBody>
      </p:sp>
      <p:sp>
        <p:nvSpPr>
          <p:cNvPr id="19" name="楕円 18"/>
          <p:cNvSpPr/>
          <p:nvPr/>
        </p:nvSpPr>
        <p:spPr>
          <a:xfrm>
            <a:off x="8196538" y="3465092"/>
            <a:ext cx="684000" cy="68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latin typeface="メイリオ" panose="020B0604030504040204" pitchFamily="50" charset="-128"/>
                <a:ea typeface="メイリオ" panose="020B0604030504040204" pitchFamily="50" charset="-128"/>
              </a:rPr>
              <a:t>4</a:t>
            </a:r>
            <a:endParaRPr kumimoji="1" lang="ja-JP" altLang="en-US" sz="2800" dirty="0">
              <a:latin typeface="メイリオ" panose="020B0604030504040204" pitchFamily="50" charset="-128"/>
              <a:ea typeface="メイリオ" panose="020B0604030504040204" pitchFamily="50" charset="-128"/>
            </a:endParaRPr>
          </a:p>
        </p:txBody>
      </p:sp>
      <p:sp>
        <p:nvSpPr>
          <p:cNvPr id="20" name="楕円 19"/>
          <p:cNvSpPr/>
          <p:nvPr/>
        </p:nvSpPr>
        <p:spPr>
          <a:xfrm>
            <a:off x="10534073" y="3465092"/>
            <a:ext cx="684000" cy="68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latin typeface="メイリオ" panose="020B0604030504040204" pitchFamily="50" charset="-128"/>
                <a:ea typeface="メイリオ" panose="020B0604030504040204" pitchFamily="50" charset="-128"/>
              </a:rPr>
              <a:t>5</a:t>
            </a:r>
            <a:endParaRPr kumimoji="1" lang="ja-JP" altLang="en-US" sz="2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36885" y="1792706"/>
            <a:ext cx="3262432" cy="461665"/>
          </a:xfrm>
          <a:prstGeom prst="rect">
            <a:avLst/>
          </a:prstGeom>
          <a:noFill/>
        </p:spPr>
        <p:txBody>
          <a:bodyPr wrap="none" rtlCol="0">
            <a:spAutoFit/>
          </a:bodyPr>
          <a:lstStyle/>
          <a:p>
            <a:r>
              <a:rPr kumimoji="1" lang="ja-JP" altLang="en-US" sz="2400" dirty="0" smtClean="0">
                <a:latin typeface="メイリオ" panose="020B0604030504040204" pitchFamily="50" charset="-128"/>
                <a:ea typeface="メイリオ" panose="020B0604030504040204" pitchFamily="50" charset="-128"/>
              </a:rPr>
              <a:t>本日のグループワーク</a:t>
            </a:r>
            <a:endParaRPr kumimoji="1" lang="ja-JP" altLang="en-US" sz="24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7464152" y="1792706"/>
            <a:ext cx="1415772" cy="461665"/>
          </a:xfrm>
          <a:prstGeom prst="rect">
            <a:avLst/>
          </a:prstGeom>
          <a:noFill/>
        </p:spPr>
        <p:txBody>
          <a:bodyPr wrap="none" rtlCol="0">
            <a:spAutoFit/>
          </a:bodyPr>
          <a:lstStyle/>
          <a:p>
            <a:r>
              <a:rPr kumimoji="1" lang="ja-JP" altLang="en-US" sz="2400" dirty="0" smtClean="0">
                <a:latin typeface="メイリオ" panose="020B0604030504040204" pitchFamily="50" charset="-128"/>
                <a:ea typeface="メイリオ" panose="020B0604030504040204" pitchFamily="50" charset="-128"/>
              </a:rPr>
              <a:t>次回授業</a:t>
            </a:r>
            <a:endParaRPr kumimoji="1" lang="ja-JP" altLang="en-US" sz="2400" dirty="0">
              <a:latin typeface="メイリオ" panose="020B0604030504040204" pitchFamily="50" charset="-128"/>
              <a:ea typeface="メイリオ" panose="020B0604030504040204" pitchFamily="50" charset="-128"/>
            </a:endParaRPr>
          </a:p>
        </p:txBody>
      </p:sp>
      <p:cxnSp>
        <p:nvCxnSpPr>
          <p:cNvPr id="24" name="直線矢印コネクタ 23"/>
          <p:cNvCxnSpPr/>
          <p:nvPr/>
        </p:nvCxnSpPr>
        <p:spPr>
          <a:xfrm>
            <a:off x="469232" y="2454442"/>
            <a:ext cx="667752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7447547" y="2454442"/>
            <a:ext cx="4533891" cy="0"/>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35569" y="4424896"/>
            <a:ext cx="1342034" cy="461665"/>
          </a:xfrm>
          <a:prstGeom prst="rect">
            <a:avLst/>
          </a:prstGeom>
          <a:noFill/>
        </p:spPr>
        <p:txBody>
          <a:bodyPr wrap="none" rtlCol="0">
            <a:spAutoFit/>
          </a:bodyPr>
          <a:lstStyle/>
          <a:p>
            <a:r>
              <a:rPr kumimoji="1" lang="ja-JP" altLang="en-US" sz="2400" dirty="0" smtClean="0">
                <a:latin typeface="メイリオ" panose="020B0604030504040204" pitchFamily="50" charset="-128"/>
                <a:ea typeface="メイリオ" panose="020B0604030504040204" pitchFamily="50" charset="-128"/>
              </a:rPr>
              <a:t>最大</a:t>
            </a:r>
            <a:r>
              <a:rPr kumimoji="1" lang="en-US" altLang="ja-JP" sz="2400" dirty="0" smtClean="0">
                <a:latin typeface="メイリオ" panose="020B0604030504040204" pitchFamily="50" charset="-128"/>
                <a:ea typeface="メイリオ" panose="020B0604030504040204" pitchFamily="50" charset="-128"/>
              </a:rPr>
              <a:t>8</a:t>
            </a:r>
            <a:r>
              <a:rPr kumimoji="1" lang="ja-JP" altLang="en-US" sz="2400" dirty="0" smtClean="0">
                <a:latin typeface="メイリオ" panose="020B0604030504040204" pitchFamily="50" charset="-128"/>
                <a:ea typeface="メイリオ" panose="020B0604030504040204" pitchFamily="50" charset="-128"/>
              </a:rPr>
              <a:t>名</a:t>
            </a:r>
            <a:endParaRPr kumimoji="1" lang="ja-JP" altLang="en-US" sz="2400"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3024053" y="4424896"/>
            <a:ext cx="1649811" cy="830997"/>
          </a:xfrm>
          <a:prstGeom prst="rect">
            <a:avLst/>
          </a:prstGeom>
          <a:noFill/>
        </p:spPr>
        <p:txBody>
          <a:bodyPr wrap="none" rtlCol="0">
            <a:spAutoFit/>
          </a:bodyPr>
          <a:lstStyle/>
          <a:p>
            <a:r>
              <a:rPr lang="en-US" altLang="ja-JP" sz="2400" dirty="0" smtClean="0">
                <a:latin typeface="メイリオ" panose="020B0604030504040204" pitchFamily="50" charset="-128"/>
                <a:ea typeface="メイリオ" panose="020B0604030504040204" pitchFamily="50" charset="-128"/>
              </a:rPr>
              <a:t>5</a:t>
            </a:r>
            <a:r>
              <a:rPr kumimoji="1" lang="ja-JP" altLang="en-US" sz="2400" dirty="0" smtClean="0">
                <a:latin typeface="メイリオ" panose="020B0604030504040204" pitchFamily="50" charset="-128"/>
                <a:ea typeface="メイリオ" panose="020B0604030504040204" pitchFamily="50" charset="-128"/>
              </a:rPr>
              <a:t>種類から</a:t>
            </a:r>
            <a:endParaRPr kumimoji="1" lang="en-US" altLang="ja-JP" sz="2400" dirty="0" smtClean="0">
              <a:latin typeface="メイリオ" panose="020B0604030504040204" pitchFamily="50" charset="-128"/>
              <a:ea typeface="メイリオ" panose="020B0604030504040204" pitchFamily="50" charset="-128"/>
            </a:endParaRPr>
          </a:p>
          <a:p>
            <a:r>
              <a:rPr kumimoji="1" lang="en-US" altLang="ja-JP" sz="2400" dirty="0" smtClean="0">
                <a:latin typeface="メイリオ" panose="020B0604030504040204" pitchFamily="50" charset="-128"/>
                <a:ea typeface="メイリオ" panose="020B0604030504040204" pitchFamily="50" charset="-128"/>
              </a:rPr>
              <a:t>1</a:t>
            </a:r>
            <a:r>
              <a:rPr kumimoji="1" lang="ja-JP" altLang="en-US" sz="2400" dirty="0" smtClean="0">
                <a:latin typeface="メイリオ" panose="020B0604030504040204" pitchFamily="50" charset="-128"/>
                <a:ea typeface="メイリオ" panose="020B0604030504040204" pitchFamily="50" charset="-128"/>
              </a:rPr>
              <a:t>枚を選ぶ</a:t>
            </a:r>
            <a:endParaRPr kumimoji="1" lang="ja-JP" altLang="en-US" sz="2400"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5329556" y="4424896"/>
            <a:ext cx="1723549" cy="830997"/>
          </a:xfrm>
          <a:prstGeom prst="rect">
            <a:avLst/>
          </a:prstGeom>
          <a:noFill/>
        </p:spPr>
        <p:txBody>
          <a:bodyPr wrap="none" rtlCol="0">
            <a:spAutoFit/>
          </a:bodyPr>
          <a:lstStyle/>
          <a:p>
            <a:r>
              <a:rPr lang="ja-JP" altLang="en-US" sz="2400" dirty="0" smtClean="0">
                <a:latin typeface="メイリオ" panose="020B0604030504040204" pitchFamily="50" charset="-128"/>
                <a:ea typeface="メイリオ" panose="020B0604030504040204" pitchFamily="50" charset="-128"/>
              </a:rPr>
              <a:t>解説シート</a:t>
            </a:r>
            <a:endParaRPr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＆調べ学習</a:t>
            </a:r>
            <a:endParaRPr kumimoji="1" lang="ja-JP" altLang="en-US" sz="2400"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9860411" y="4424896"/>
            <a:ext cx="2031325" cy="830997"/>
          </a:xfrm>
          <a:prstGeom prst="rect">
            <a:avLst/>
          </a:prstGeom>
          <a:noFill/>
        </p:spPr>
        <p:txBody>
          <a:bodyPr wrap="none" rtlCol="0">
            <a:spAutoFit/>
          </a:bodyPr>
          <a:lstStyle/>
          <a:p>
            <a:r>
              <a:rPr lang="ja-JP" altLang="en-US" sz="2400" dirty="0" smtClean="0">
                <a:latin typeface="メイリオ" panose="020B0604030504040204" pitchFamily="50" charset="-128"/>
                <a:ea typeface="メイリオ" panose="020B0604030504040204" pitchFamily="50" charset="-128"/>
              </a:rPr>
              <a:t>勝利グループ</a:t>
            </a:r>
            <a:endParaRPr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決定！</a:t>
            </a:r>
            <a:r>
              <a:rPr kumimoji="1" lang="ja-JP" altLang="en-US" sz="2400" dirty="0">
                <a:latin typeface="メイリオ" panose="020B0604030504040204" pitchFamily="50" charset="-128"/>
                <a:ea typeface="メイリオ" panose="020B0604030504040204" pitchFamily="50" charset="-128"/>
              </a:rPr>
              <a:t>！</a:t>
            </a:r>
          </a:p>
        </p:txBody>
      </p:sp>
      <p:sp>
        <p:nvSpPr>
          <p:cNvPr id="31" name="テキスト ボックス 30"/>
          <p:cNvSpPr txBox="1"/>
          <p:nvPr/>
        </p:nvSpPr>
        <p:spPr>
          <a:xfrm>
            <a:off x="7368987" y="4424896"/>
            <a:ext cx="2339102" cy="830997"/>
          </a:xfrm>
          <a:prstGeom prst="rect">
            <a:avLst/>
          </a:prstGeom>
          <a:noFill/>
        </p:spPr>
        <p:txBody>
          <a:bodyPr wrap="none" rtlCol="0">
            <a:spAutoFit/>
          </a:bodyPr>
          <a:lstStyle/>
          <a:p>
            <a:pPr algn="ctr"/>
            <a:r>
              <a:rPr lang="ja-JP" altLang="en-US" sz="2400" dirty="0" smtClean="0">
                <a:latin typeface="メイリオ" panose="020B0604030504040204" pitchFamily="50" charset="-128"/>
                <a:ea typeface="メイリオ" panose="020B0604030504040204" pitchFamily="50" charset="-128"/>
              </a:rPr>
              <a:t>グループごとに</a:t>
            </a:r>
            <a:endParaRPr lang="en-US" altLang="ja-JP" sz="2400" dirty="0" smtClean="0">
              <a:latin typeface="メイリオ" panose="020B0604030504040204" pitchFamily="50" charset="-128"/>
              <a:ea typeface="メイリオ" panose="020B0604030504040204" pitchFamily="50" charset="-128"/>
            </a:endParaRPr>
          </a:p>
          <a:p>
            <a:pPr algn="ctr"/>
            <a:r>
              <a:rPr lang="ja-JP" altLang="en-US" sz="2400" dirty="0" smtClean="0">
                <a:latin typeface="メイリオ" panose="020B0604030504040204" pitchFamily="50" charset="-128"/>
                <a:ea typeface="メイリオ" panose="020B0604030504040204" pitchFamily="50" charset="-128"/>
              </a:rPr>
              <a:t>発表＆質疑</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463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419</Words>
  <Application>Microsoft Office PowerPoint</Application>
  <PresentationFormat>ワイド画面</PresentationFormat>
  <Paragraphs>84</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A-OTF 新ゴ Pro R</vt:lpstr>
      <vt:lpstr>ＭＳ Ｐゴシック</vt:lpstr>
      <vt:lpstr>メイリオ</vt:lpstr>
      <vt:lpstr>游ゴシック</vt:lpstr>
      <vt:lpstr>Arial</vt:lpstr>
      <vt:lpstr>Office テーマ</vt:lpstr>
      <vt:lpstr>PowerPoint プレゼンテーション</vt:lpstr>
      <vt:lpstr>■ 授業の進め方</vt:lpstr>
      <vt:lpstr>■ 「チェンジメイカー」カードゲームの狙い</vt:lpstr>
      <vt:lpstr>■ カードの種類</vt:lpstr>
      <vt:lpstr>■ カードの種類</vt:lpstr>
      <vt:lpstr>■ カードの種類</vt:lpstr>
      <vt:lpstr>■ ゲームの手順カードの種類</vt:lpstr>
    </vt:vector>
  </TitlesOfParts>
  <Company>国際大学GLOCOM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Day1.  イントロダクション／文化の豊かさとは？ スライド1-1</dc:title>
  <dc:creator>nkobayashi</dc:creator>
  <cp:lastModifiedBy>nkobayashi</cp:lastModifiedBy>
  <cp:revision>35</cp:revision>
  <dcterms:created xsi:type="dcterms:W3CDTF">2020-12-28T06:49:34Z</dcterms:created>
  <dcterms:modified xsi:type="dcterms:W3CDTF">2021-02-18T02:52:50Z</dcterms:modified>
</cp:coreProperties>
</file>