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62" r:id="rId2"/>
    <p:sldId id="257" r:id="rId3"/>
    <p:sldId id="263" r:id="rId4"/>
    <p:sldId id="264" r:id="rId5"/>
    <p:sldId id="265" r:id="rId6"/>
    <p:sldId id="266"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C2DE"/>
    <a:srgbClr val="5E4B97"/>
    <a:srgbClr val="6ED1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50" y="378"/>
      </p:cViewPr>
      <p:guideLst/>
    </p:cSldViewPr>
  </p:slideViewPr>
  <p:notesTextViewPr>
    <p:cViewPr>
      <p:scale>
        <a:sx n="1" d="1"/>
        <a:sy n="1" d="1"/>
      </p:scale>
      <p:origin x="0" y="0"/>
    </p:cViewPr>
  </p:notesTextViewPr>
  <p:notesViewPr>
    <p:cSldViewPr snapToGrid="0">
      <p:cViewPr varScale="1">
        <p:scale>
          <a:sx n="73" d="100"/>
          <a:sy n="73" d="100"/>
        </p:scale>
        <p:origin x="312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B7893FB-B523-40B3-8DB2-D949F51B016D}" type="datetimeFigureOut">
              <a:rPr kumimoji="1" lang="ja-JP" altLang="en-US" smtClean="0"/>
              <a:t>2021/2/18</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75821A6-DAD9-4E81-B1C0-D605ED84B212}" type="slidenum">
              <a:rPr kumimoji="1" lang="ja-JP" altLang="en-US" smtClean="0"/>
              <a:t>‹#›</a:t>
            </a:fld>
            <a:endParaRPr kumimoji="1" lang="ja-JP" altLang="en-US"/>
          </a:p>
        </p:txBody>
      </p:sp>
    </p:spTree>
    <p:extLst>
      <p:ext uri="{BB962C8B-B14F-4D97-AF65-F5344CB8AC3E}">
        <p14:creationId xmlns:p14="http://schemas.microsoft.com/office/powerpoint/2010/main" val="4015956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2FB117-2F84-471E-9BBC-C3CFCD42B2D0}"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3D247B-B122-428F-8656-E07747418094}" type="slidenum">
              <a:rPr kumimoji="1" lang="ja-JP" altLang="en-US" smtClean="0"/>
              <a:t>‹#›</a:t>
            </a:fld>
            <a:endParaRPr kumimoji="1" lang="ja-JP" altLang="en-US"/>
          </a:p>
        </p:txBody>
      </p:sp>
    </p:spTree>
    <p:extLst>
      <p:ext uri="{BB962C8B-B14F-4D97-AF65-F5344CB8AC3E}">
        <p14:creationId xmlns:p14="http://schemas.microsoft.com/office/powerpoint/2010/main" val="27523178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7" name="フッター プレースホルダー 4"/>
          <p:cNvSpPr>
            <a:spLocks noGrp="1"/>
          </p:cNvSpPr>
          <p:nvPr>
            <p:ph type="ftr" sz="quarter" idx="3"/>
          </p:nvPr>
        </p:nvSpPr>
        <p:spPr>
          <a:xfrm>
            <a:off x="571500" y="6492875"/>
            <a:ext cx="41148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endParaRPr lang="ja-JP" altLang="en-US" dirty="0"/>
          </a:p>
        </p:txBody>
      </p:sp>
      <p:sp>
        <p:nvSpPr>
          <p:cNvPr id="8" name="スライド番号プレースホルダー 5"/>
          <p:cNvSpPr>
            <a:spLocks noGrp="1"/>
          </p:cNvSpPr>
          <p:nvPr>
            <p:ph type="sldNum" sz="quarter" idx="4"/>
          </p:nvPr>
        </p:nvSpPr>
        <p:spPr>
          <a:xfrm>
            <a:off x="9448800" y="6480175"/>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7767A50D-BB73-4162-AE85-EE106EB909F3}" type="slidenum">
              <a:rPr lang="ja-JP" altLang="en-US" smtClean="0"/>
              <a:pPr/>
              <a:t>‹#›</a:t>
            </a:fld>
            <a:endParaRPr lang="ja-JP" altLang="en-US"/>
          </a:p>
        </p:txBody>
      </p:sp>
    </p:spTree>
    <p:extLst>
      <p:ext uri="{BB962C8B-B14F-4D97-AF65-F5344CB8AC3E}">
        <p14:creationId xmlns:p14="http://schemas.microsoft.com/office/powerpoint/2010/main" val="4121744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97136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115794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838200" y="1228724"/>
            <a:ext cx="10515600" cy="4676775"/>
          </a:xfrm>
        </p:spPr>
        <p:txBody>
          <a:bodyPr>
            <a:no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800100" y="6565900"/>
            <a:ext cx="4114800" cy="292100"/>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35767157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2512463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161547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2268624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4" name="フッター プレースホルダー 3"/>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1987328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3" name="フッター プレースホルダー 2"/>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321265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65688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812800" y="6530975"/>
            <a:ext cx="41148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67A50D-BB73-4162-AE85-EE106EB909F3}" type="slidenum">
              <a:rPr kumimoji="1" lang="ja-JP" altLang="en-US" smtClean="0"/>
              <a:t>‹#›</a:t>
            </a:fld>
            <a:endParaRPr kumimoji="1" lang="ja-JP" altLang="en-US"/>
          </a:p>
        </p:txBody>
      </p:sp>
    </p:spTree>
    <p:extLst>
      <p:ext uri="{BB962C8B-B14F-4D97-AF65-F5344CB8AC3E}">
        <p14:creationId xmlns:p14="http://schemas.microsoft.com/office/powerpoint/2010/main" val="260947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1"/>
            <a:ext cx="10515600" cy="10795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838200" y="1266824"/>
            <a:ext cx="10515600" cy="4867275"/>
          </a:xfrm>
          <a:prstGeom prst="rect">
            <a:avLst/>
          </a:prstGeom>
        </p:spPr>
        <p:txBody>
          <a:bodyPr vert="horz" lIns="91440" tIns="45720" rIns="91440" bIns="4572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9448800" y="6480175"/>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7767A50D-BB73-4162-AE85-EE106EB909F3}" type="slidenum">
              <a:rPr lang="ja-JP" altLang="en-US" smtClean="0"/>
              <a:pPr/>
              <a:t>‹#›</a:t>
            </a:fld>
            <a:endParaRPr lang="ja-JP" altLang="en-US"/>
          </a:p>
        </p:txBody>
      </p:sp>
    </p:spTree>
    <p:extLst>
      <p:ext uri="{BB962C8B-B14F-4D97-AF65-F5344CB8AC3E}">
        <p14:creationId xmlns:p14="http://schemas.microsoft.com/office/powerpoint/2010/main" val="2864210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kumimoji="1" sz="4000" kern="1200">
          <a:solidFill>
            <a:schemeClr val="tx1"/>
          </a:solidFill>
          <a:latin typeface="A-OTF 新ゴ Pro R" panose="020B0400000000000000" pitchFamily="34" charset="-128"/>
          <a:ea typeface="A-OTF 新ゴ Pro R" panose="020B0400000000000000" pitchFamily="34"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3200" kern="1200">
          <a:solidFill>
            <a:schemeClr val="tx1"/>
          </a:solidFill>
          <a:latin typeface="A-OTF 新ゴ Pro R" panose="020B0400000000000000" pitchFamily="34" charset="-128"/>
          <a:ea typeface="A-OTF 新ゴ Pro R" panose="020B0400000000000000" pitchFamily="34"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725097" y="4023144"/>
            <a:ext cx="4427974" cy="488700"/>
          </a:xfrm>
        </p:spPr>
        <p:txBody>
          <a:bodyPr/>
          <a:lstStyle/>
          <a:p>
            <a:r>
              <a:rPr lang="en-US" altLang="ja-JP" dirty="0">
                <a:latin typeface="メイリオ" panose="020B0604030504040204" pitchFamily="50" charset="-128"/>
                <a:ea typeface="メイリオ" panose="020B0604030504040204" pitchFamily="50" charset="-128"/>
              </a:rPr>
              <a:t>&lt;</a:t>
            </a:r>
            <a:r>
              <a:rPr lang="ja-JP" altLang="en-US" dirty="0">
                <a:latin typeface="メイリオ" panose="020B0604030504040204" pitchFamily="50" charset="-128"/>
                <a:ea typeface="メイリオ" panose="020B0604030504040204" pitchFamily="50" charset="-128"/>
              </a:rPr>
              <a:t>教員用</a:t>
            </a:r>
            <a:r>
              <a:rPr lang="en-US" altLang="ja-JP" dirty="0">
                <a:latin typeface="メイリオ" panose="020B0604030504040204" pitchFamily="50" charset="-128"/>
                <a:ea typeface="メイリオ" panose="020B0604030504040204" pitchFamily="50" charset="-128"/>
              </a:rPr>
              <a:t>_</a:t>
            </a:r>
            <a:r>
              <a:rPr lang="ja-JP" altLang="en-US" dirty="0" smtClean="0">
                <a:latin typeface="メイリオ" panose="020B0604030504040204" pitchFamily="50" charset="-128"/>
                <a:ea typeface="メイリオ" panose="020B0604030504040204" pitchFamily="50" charset="-128"/>
              </a:rPr>
              <a:t>スライド</a:t>
            </a:r>
            <a:r>
              <a:rPr lang="en-US" altLang="ja-JP" dirty="0" smtClean="0">
                <a:latin typeface="メイリオ" panose="020B0604030504040204" pitchFamily="50" charset="-128"/>
                <a:ea typeface="メイリオ" panose="020B0604030504040204" pitchFamily="50" charset="-128"/>
              </a:rPr>
              <a:t>11&gt;</a:t>
            </a:r>
            <a:endParaRPr kumimoji="1" lang="ja-JP" altLang="en-US"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6755841" y="6457890"/>
            <a:ext cx="6096000" cy="400110"/>
          </a:xfrm>
          <a:prstGeom prst="rect">
            <a:avLst/>
          </a:prstGeom>
        </p:spPr>
        <p:txBody>
          <a:bodyPr>
            <a:spAutoFit/>
          </a:bodyPr>
          <a:lstStyle/>
          <a:p>
            <a:r>
              <a:rPr lang="ja-JP" altLang="en-US" sz="1000" dirty="0">
                <a:latin typeface="メイリオ" panose="020B0604030504040204" pitchFamily="50" charset="-128"/>
                <a:ea typeface="メイリオ" panose="020B0604030504040204" pitchFamily="50" charset="-128"/>
              </a:rPr>
              <a:t>政府標準利用規約</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（後継バージョンがある場合は、それも可）に基づき利用を許諾する。</a:t>
            </a:r>
          </a:p>
          <a:p>
            <a:r>
              <a:rPr lang="ja-JP" altLang="en-US" sz="1000" dirty="0">
                <a:latin typeface="メイリオ" panose="020B0604030504040204" pitchFamily="50" charset="-128"/>
                <a:ea typeface="メイリオ" panose="020B0604030504040204" pitchFamily="50" charset="-128"/>
              </a:rPr>
              <a:t>出典表記は、国際大学</a:t>
            </a:r>
            <a:r>
              <a:rPr lang="en-US" altLang="ja-JP" sz="1000" dirty="0">
                <a:latin typeface="メイリオ" panose="020B0604030504040204" pitchFamily="50" charset="-128"/>
                <a:ea typeface="メイリオ" panose="020B0604030504040204" pitchFamily="50" charset="-128"/>
              </a:rPr>
              <a:t>GLOCOM/NHK</a:t>
            </a:r>
            <a:r>
              <a:rPr lang="ja-JP" altLang="en-US" sz="1000" dirty="0">
                <a:latin typeface="メイリオ" panose="020B0604030504040204" pitchFamily="50" charset="-128"/>
                <a:ea typeface="メイリオ" panose="020B0604030504040204" pitchFamily="50" charset="-128"/>
              </a:rPr>
              <a:t>エンタープライズとする。（文字表記の場合）</a:t>
            </a:r>
          </a:p>
        </p:txBody>
      </p:sp>
      <p:sp>
        <p:nvSpPr>
          <p:cNvPr id="6" name="テキスト ボックス 5"/>
          <p:cNvSpPr txBox="1"/>
          <p:nvPr/>
        </p:nvSpPr>
        <p:spPr>
          <a:xfrm>
            <a:off x="7688844" y="70339"/>
            <a:ext cx="4503156" cy="369332"/>
          </a:xfrm>
          <a:prstGeom prst="rect">
            <a:avLst/>
          </a:prstGeom>
          <a:noFill/>
        </p:spPr>
        <p:txBody>
          <a:bodyPr wrap="none" rtlCol="0">
            <a:spAutoFit/>
          </a:bodyPr>
          <a:lstStyle/>
          <a:p>
            <a:r>
              <a:rPr lang="ja-JP" altLang="en-US" baseline="30000" dirty="0">
                <a:latin typeface="メイリオ" panose="020B0604030504040204" pitchFamily="50" charset="-128"/>
                <a:ea typeface="メイリオ" panose="020B0604030504040204" pitchFamily="50" charset="-128"/>
              </a:rPr>
              <a:t>デジタル時代の著作権を考える </a:t>
            </a:r>
            <a:r>
              <a:rPr lang="en-US" altLang="ja-JP" baseline="30000" dirty="0">
                <a:latin typeface="メイリオ" panose="020B0604030504040204" pitchFamily="50" charset="-128"/>
                <a:ea typeface="メイリオ" panose="020B0604030504040204" pitchFamily="50" charset="-128"/>
              </a:rPr>
              <a:t>– </a:t>
            </a:r>
            <a:r>
              <a:rPr lang="ja-JP" altLang="en-US" baseline="30000" dirty="0">
                <a:latin typeface="メイリオ" panose="020B0604030504040204" pitchFamily="50" charset="-128"/>
                <a:ea typeface="メイリオ" panose="020B0604030504040204" pitchFamily="50" charset="-128"/>
              </a:rPr>
              <a:t>豊かな文化を支える制度とは</a:t>
            </a:r>
            <a:endParaRPr kumimoji="1" lang="ja-JP" altLang="en-US"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0" y="0"/>
            <a:ext cx="5707464"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384539" y="2526634"/>
            <a:ext cx="5109091" cy="950494"/>
          </a:xfrm>
          <a:prstGeom prst="rect">
            <a:avLst/>
          </a:prstGeom>
          <a:noFill/>
        </p:spPr>
        <p:txBody>
          <a:bodyPr wrap="none" rtlCol="0">
            <a:noAutofit/>
          </a:bodyPr>
          <a:lstStyle/>
          <a:p>
            <a:pPr algn="ctr"/>
            <a:r>
              <a:rPr lang="ja-JP" altLang="en-US" sz="3600" baseline="30000" dirty="0" smtClean="0">
                <a:latin typeface="メイリオ" panose="020B0604030504040204" pitchFamily="50" charset="-128"/>
                <a:ea typeface="メイリオ" panose="020B0604030504040204" pitchFamily="50" charset="-128"/>
              </a:rPr>
              <a:t>解説用スライド</a:t>
            </a:r>
            <a:r>
              <a:rPr lang="en-US" altLang="ja-JP" sz="3600" baseline="30000" dirty="0" smtClean="0">
                <a:latin typeface="メイリオ" panose="020B0604030504040204" pitchFamily="50" charset="-128"/>
                <a:ea typeface="メイリオ" panose="020B0604030504040204" pitchFamily="50" charset="-128"/>
              </a:rPr>
              <a:t/>
            </a:r>
            <a:br>
              <a:rPr lang="en-US" altLang="ja-JP" sz="3600" baseline="30000" dirty="0" smtClean="0">
                <a:latin typeface="メイリオ" panose="020B0604030504040204" pitchFamily="50" charset="-128"/>
                <a:ea typeface="メイリオ" panose="020B0604030504040204" pitchFamily="50" charset="-128"/>
              </a:rPr>
            </a:br>
            <a:r>
              <a:rPr lang="ja-JP" altLang="en-US" sz="3600" baseline="30000" dirty="0" smtClean="0">
                <a:latin typeface="メイリオ" panose="020B0604030504040204" pitchFamily="50" charset="-128"/>
                <a:ea typeface="メイリオ" panose="020B0604030504040204" pitchFamily="50" charset="-128"/>
              </a:rPr>
              <a:t>「授業の進め方</a:t>
            </a:r>
            <a:r>
              <a:rPr lang="en-US" altLang="ja-JP" sz="3600" baseline="30000" dirty="0" smtClean="0">
                <a:latin typeface="メイリオ" panose="020B0604030504040204" pitchFamily="50" charset="-128"/>
                <a:ea typeface="メイリオ" panose="020B0604030504040204" pitchFamily="50" charset="-128"/>
              </a:rPr>
              <a:t>/</a:t>
            </a:r>
            <a:r>
              <a:rPr lang="ja-JP" altLang="en-US" sz="3600" baseline="30000" smtClean="0">
                <a:latin typeface="メイリオ" panose="020B0604030504040204" pitchFamily="50" charset="-128"/>
                <a:ea typeface="メイリオ" panose="020B0604030504040204" pitchFamily="50" charset="-128"/>
              </a:rPr>
              <a:t>本教材のまとめ」</a:t>
            </a:r>
            <a:endParaRPr kumimoji="1" lang="ja-JP" altLang="en-US" sz="36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62125"/>
            <a:ext cx="5715000" cy="3333750"/>
          </a:xfrm>
          <a:prstGeom prst="rect">
            <a:avLst/>
          </a:prstGeom>
        </p:spPr>
      </p:pic>
    </p:spTree>
    <p:extLst>
      <p:ext uri="{BB962C8B-B14F-4D97-AF65-F5344CB8AC3E}">
        <p14:creationId xmlns:p14="http://schemas.microsoft.com/office/powerpoint/2010/main" val="2989574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5E4B97"/>
                </a:solidFill>
                <a:latin typeface="メイリオ" panose="020B0604030504040204" pitchFamily="50" charset="-128"/>
                <a:ea typeface="メイリオ" panose="020B0604030504040204" pitchFamily="50" charset="-128"/>
              </a:rPr>
              <a:t>■ </a:t>
            </a:r>
            <a:r>
              <a:rPr lang="ja-JP" altLang="en-US" dirty="0">
                <a:solidFill>
                  <a:srgbClr val="5E4B97"/>
                </a:solidFill>
                <a:latin typeface="メイリオ" panose="020B0604030504040204" pitchFamily="50" charset="-128"/>
                <a:ea typeface="メイリオ" panose="020B0604030504040204" pitchFamily="50" charset="-128"/>
              </a:rPr>
              <a:t>授業</a:t>
            </a:r>
            <a:r>
              <a:rPr lang="ja-JP" altLang="en-US" dirty="0" smtClean="0">
                <a:solidFill>
                  <a:srgbClr val="5E4B97"/>
                </a:solidFill>
                <a:latin typeface="メイリオ" panose="020B0604030504040204" pitchFamily="50" charset="-128"/>
                <a:ea typeface="メイリオ" panose="020B0604030504040204" pitchFamily="50" charset="-128"/>
              </a:rPr>
              <a:t>の進め方</a:t>
            </a:r>
            <a:endParaRPr lang="ja-JP" altLang="en-US" dirty="0">
              <a:solidFill>
                <a:srgbClr val="5E4B97"/>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38200" y="1580416"/>
            <a:ext cx="10515600" cy="4676775"/>
          </a:xfrm>
        </p:spPr>
        <p:txBody>
          <a:bodyPr tIns="324000">
            <a:noAutofit/>
          </a:bodyPr>
          <a:lstStyle/>
          <a:p>
            <a:r>
              <a:rPr lang="ja-JP" altLang="en-US" sz="3600" baseline="30000" dirty="0">
                <a:solidFill>
                  <a:srgbClr val="5E4B97"/>
                </a:solidFill>
                <a:latin typeface="メイリオ" panose="020B0604030504040204" pitchFamily="50" charset="-128"/>
                <a:ea typeface="メイリオ" panose="020B0604030504040204" pitchFamily="50" charset="-128"/>
              </a:rPr>
              <a:t>近年登場した新たな仕組みや技術はどのように</a:t>
            </a:r>
          </a:p>
          <a:p>
            <a:r>
              <a:rPr lang="ja-JP" altLang="en-US" sz="3600" baseline="30000" dirty="0">
                <a:solidFill>
                  <a:srgbClr val="5E4B97"/>
                </a:solidFill>
                <a:latin typeface="メイリオ" panose="020B0604030504040204" pitchFamily="50" charset="-128"/>
                <a:ea typeface="メイリオ" panose="020B0604030504040204" pitchFamily="50" charset="-128"/>
              </a:rPr>
              <a:t>著作物の流通を促進するのか？</a:t>
            </a:r>
          </a:p>
          <a:p>
            <a:r>
              <a:rPr lang="ja-JP" altLang="en-US" sz="3600" baseline="30000" dirty="0">
                <a:solidFill>
                  <a:srgbClr val="5E4B97"/>
                </a:solidFill>
                <a:latin typeface="メイリオ" panose="020B0604030504040204" pitchFamily="50" charset="-128"/>
                <a:ea typeface="メイリオ" panose="020B0604030504040204" pitchFamily="50" charset="-128"/>
              </a:rPr>
              <a:t>その結果、未来の文化はどのように豊かになるのか？</a:t>
            </a:r>
            <a:endParaRPr lang="en-US" altLang="ja-JP" baseline="30000" dirty="0" smtClean="0">
              <a:latin typeface="メイリオ" panose="020B0604030504040204" pitchFamily="50" charset="-128"/>
              <a:ea typeface="メイリオ" panose="020B0604030504040204" pitchFamily="50" charset="-128"/>
            </a:endParaRPr>
          </a:p>
          <a:p>
            <a:pPr>
              <a:lnSpc>
                <a:spcPct val="150000"/>
              </a:lnSpc>
            </a:pPr>
            <a:endParaRPr lang="en-US" altLang="ja-JP" baseline="30000" dirty="0" smtClean="0">
              <a:latin typeface="メイリオ" panose="020B0604030504040204" pitchFamily="50" charset="-128"/>
              <a:ea typeface="メイリオ" panose="020B0604030504040204" pitchFamily="50" charset="-128"/>
            </a:endParaRPr>
          </a:p>
          <a:p>
            <a:pPr>
              <a:lnSpc>
                <a:spcPct val="150000"/>
              </a:lnSpc>
            </a:pPr>
            <a:r>
              <a:rPr lang="en-US" altLang="ja-JP" baseline="30000" dirty="0" smtClean="0">
                <a:latin typeface="メイリオ" panose="020B0604030504040204" pitchFamily="50" charset="-128"/>
                <a:ea typeface="メイリオ" panose="020B0604030504040204" pitchFamily="50" charset="-128"/>
              </a:rPr>
              <a:t>1</a:t>
            </a:r>
            <a:r>
              <a:rPr lang="en-US" altLang="ja-JP" baseline="30000" dirty="0">
                <a:latin typeface="メイリオ" panose="020B0604030504040204" pitchFamily="50" charset="-128"/>
                <a:ea typeface="メイリオ" panose="020B0604030504040204" pitchFamily="50" charset="-128"/>
              </a:rPr>
              <a:t>)</a:t>
            </a:r>
            <a:r>
              <a:rPr lang="ja-JP" altLang="en-US" baseline="30000" dirty="0">
                <a:latin typeface="メイリオ" panose="020B0604030504040204" pitchFamily="50" charset="-128"/>
                <a:ea typeface="メイリオ" panose="020B0604030504040204" pitchFamily="50" charset="-128"/>
              </a:rPr>
              <a:t>グループワーク（発表前の最終準備）（</a:t>
            </a:r>
            <a:r>
              <a:rPr lang="en-US" altLang="ja-JP" baseline="30000" dirty="0">
                <a:latin typeface="メイリオ" panose="020B0604030504040204" pitchFamily="50" charset="-128"/>
                <a:ea typeface="メイリオ" panose="020B0604030504040204" pitchFamily="50" charset="-128"/>
              </a:rPr>
              <a:t>5</a:t>
            </a:r>
            <a:r>
              <a:rPr lang="ja-JP" altLang="en-US" baseline="30000" dirty="0">
                <a:latin typeface="メイリオ" panose="020B0604030504040204" pitchFamily="50" charset="-128"/>
                <a:ea typeface="メイリオ" panose="020B0604030504040204" pitchFamily="50" charset="-128"/>
              </a:rPr>
              <a:t>分）</a:t>
            </a:r>
          </a:p>
          <a:p>
            <a:pPr>
              <a:lnSpc>
                <a:spcPct val="150000"/>
              </a:lnSpc>
            </a:pPr>
            <a:r>
              <a:rPr lang="en-US" altLang="ja-JP" baseline="30000" dirty="0">
                <a:latin typeface="メイリオ" panose="020B0604030504040204" pitchFamily="50" charset="-128"/>
                <a:ea typeface="メイリオ" panose="020B0604030504040204" pitchFamily="50" charset="-128"/>
              </a:rPr>
              <a:t>2)</a:t>
            </a:r>
            <a:r>
              <a:rPr lang="ja-JP" altLang="en-US" baseline="30000" dirty="0">
                <a:latin typeface="メイリオ" panose="020B0604030504040204" pitchFamily="50" charset="-128"/>
                <a:ea typeface="メイリオ" panose="020B0604030504040204" pitchFamily="50" charset="-128"/>
              </a:rPr>
              <a:t>プレゼンテーション（</a:t>
            </a:r>
            <a:r>
              <a:rPr lang="en-US" altLang="ja-JP" baseline="30000" dirty="0">
                <a:latin typeface="メイリオ" panose="020B0604030504040204" pitchFamily="50" charset="-128"/>
                <a:ea typeface="メイリオ" panose="020B0604030504040204" pitchFamily="50" charset="-128"/>
              </a:rPr>
              <a:t>35</a:t>
            </a:r>
            <a:r>
              <a:rPr lang="ja-JP" altLang="en-US" baseline="30000" dirty="0">
                <a:latin typeface="メイリオ" panose="020B0604030504040204" pitchFamily="50" charset="-128"/>
                <a:ea typeface="メイリオ" panose="020B0604030504040204" pitchFamily="50" charset="-128"/>
              </a:rPr>
              <a:t>分）</a:t>
            </a:r>
          </a:p>
          <a:p>
            <a:pPr>
              <a:lnSpc>
                <a:spcPct val="150000"/>
              </a:lnSpc>
            </a:pPr>
            <a:r>
              <a:rPr lang="en-US" altLang="ja-JP" baseline="30000" dirty="0">
                <a:latin typeface="メイリオ" panose="020B0604030504040204" pitchFamily="50" charset="-128"/>
                <a:ea typeface="メイリオ" panose="020B0604030504040204" pitchFamily="50" charset="-128"/>
              </a:rPr>
              <a:t>3)</a:t>
            </a:r>
            <a:r>
              <a:rPr lang="ja-JP" altLang="en-US" baseline="30000" dirty="0">
                <a:latin typeface="メイリオ" panose="020B0604030504040204" pitchFamily="50" charset="-128"/>
                <a:ea typeface="メイリオ" panose="020B0604030504040204" pitchFamily="50" charset="-128"/>
              </a:rPr>
              <a:t>ポイント計算と勝者発表（</a:t>
            </a:r>
            <a:r>
              <a:rPr lang="en-US" altLang="ja-JP" baseline="30000" dirty="0">
                <a:latin typeface="メイリオ" panose="020B0604030504040204" pitchFamily="50" charset="-128"/>
                <a:ea typeface="メイリオ" panose="020B0604030504040204" pitchFamily="50" charset="-128"/>
              </a:rPr>
              <a:t>5</a:t>
            </a:r>
            <a:r>
              <a:rPr lang="ja-JP" altLang="en-US" baseline="30000" dirty="0">
                <a:latin typeface="メイリオ" panose="020B0604030504040204" pitchFamily="50" charset="-128"/>
                <a:ea typeface="メイリオ" panose="020B0604030504040204" pitchFamily="50" charset="-128"/>
              </a:rPr>
              <a:t>分）</a:t>
            </a:r>
          </a:p>
          <a:p>
            <a:pPr>
              <a:lnSpc>
                <a:spcPct val="150000"/>
              </a:lnSpc>
            </a:pPr>
            <a:r>
              <a:rPr lang="en-US" altLang="ja-JP" baseline="30000" dirty="0">
                <a:latin typeface="メイリオ" panose="020B0604030504040204" pitchFamily="50" charset="-128"/>
                <a:ea typeface="メイリオ" panose="020B0604030504040204" pitchFamily="50" charset="-128"/>
              </a:rPr>
              <a:t>4)</a:t>
            </a:r>
            <a:r>
              <a:rPr lang="ja-JP" altLang="en-US" baseline="30000" dirty="0">
                <a:latin typeface="メイリオ" panose="020B0604030504040204" pitchFamily="50" charset="-128"/>
                <a:ea typeface="メイリオ" panose="020B0604030504040204" pitchFamily="50" charset="-128"/>
              </a:rPr>
              <a:t>アウトロダクション動画の視聴と本教材のまとめ（</a:t>
            </a:r>
            <a:r>
              <a:rPr lang="en-US" altLang="ja-JP" baseline="30000" dirty="0">
                <a:latin typeface="メイリオ" panose="020B0604030504040204" pitchFamily="50" charset="-128"/>
                <a:ea typeface="メイリオ" panose="020B0604030504040204" pitchFamily="50" charset="-128"/>
              </a:rPr>
              <a:t>5</a:t>
            </a:r>
            <a:r>
              <a:rPr lang="ja-JP" altLang="en-US" baseline="30000" dirty="0">
                <a:latin typeface="メイリオ" panose="020B0604030504040204" pitchFamily="50" charset="-128"/>
                <a:ea typeface="メイリオ" panose="020B0604030504040204" pitchFamily="50" charset="-128"/>
              </a:rPr>
              <a:t>分）</a:t>
            </a:r>
          </a:p>
        </p:txBody>
      </p:sp>
      <p:sp>
        <p:nvSpPr>
          <p:cNvPr id="4" name="サブタイトル 2"/>
          <p:cNvSpPr txBox="1">
            <a:spLocks/>
          </p:cNvSpPr>
          <p:nvPr/>
        </p:nvSpPr>
        <p:spPr>
          <a:xfrm>
            <a:off x="9143444" y="136944"/>
            <a:ext cx="2952000" cy="2360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3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100" dirty="0" smtClean="0">
                <a:latin typeface="メイリオ" panose="020B0604030504040204" pitchFamily="50" charset="-128"/>
                <a:ea typeface="メイリオ" panose="020B0604030504040204" pitchFamily="50" charset="-128"/>
              </a:rPr>
              <a:t>&lt;</a:t>
            </a:r>
            <a:r>
              <a:rPr lang="ja-JP" altLang="en-US" sz="1100" dirty="0" smtClean="0">
                <a:latin typeface="メイリオ" panose="020B0604030504040204" pitchFamily="50" charset="-128"/>
                <a:ea typeface="メイリオ" panose="020B0604030504040204" pitchFamily="50" charset="-128"/>
              </a:rPr>
              <a:t>教員用</a:t>
            </a:r>
            <a:r>
              <a:rPr lang="en-US" altLang="ja-JP" sz="1100" dirty="0" smtClean="0">
                <a:latin typeface="メイリオ" panose="020B0604030504040204" pitchFamily="50" charset="-128"/>
                <a:ea typeface="メイリオ" panose="020B0604030504040204" pitchFamily="50" charset="-128"/>
              </a:rPr>
              <a:t>_</a:t>
            </a:r>
            <a:r>
              <a:rPr lang="ja-JP" altLang="en-US" sz="1100" dirty="0" smtClean="0">
                <a:latin typeface="メイリオ" panose="020B0604030504040204" pitchFamily="50" charset="-128"/>
                <a:ea typeface="メイリオ" panose="020B0604030504040204" pitchFamily="50" charset="-128"/>
              </a:rPr>
              <a:t>スライド</a:t>
            </a:r>
            <a:r>
              <a:rPr lang="en-US" altLang="ja-JP" sz="1100" dirty="0" smtClean="0">
                <a:latin typeface="メイリオ" panose="020B0604030504040204" pitchFamily="50" charset="-128"/>
                <a:ea typeface="メイリオ" panose="020B0604030504040204" pitchFamily="50" charset="-128"/>
              </a:rPr>
              <a:t>11&gt;</a:t>
            </a:r>
            <a:endParaRPr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00942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solidFill>
                  <a:srgbClr val="5E4B97"/>
                </a:solidFill>
                <a:latin typeface="メイリオ" panose="020B0604030504040204" pitchFamily="50" charset="-128"/>
                <a:ea typeface="メイリオ" panose="020B0604030504040204" pitchFamily="50" charset="-128"/>
              </a:rPr>
              <a:t>■ 授業の進め方</a:t>
            </a:r>
            <a:endParaRPr lang="ja-JP" altLang="en-US" dirty="0">
              <a:solidFill>
                <a:srgbClr val="5E4B97"/>
              </a:solidFill>
              <a:latin typeface="メイリオ" panose="020B0604030504040204" pitchFamily="50" charset="-128"/>
              <a:ea typeface="メイリオ" panose="020B0604030504040204" pitchFamily="50" charset="-128"/>
            </a:endParaRPr>
          </a:p>
        </p:txBody>
      </p:sp>
      <p:sp>
        <p:nvSpPr>
          <p:cNvPr id="4" name="サブタイトル 2"/>
          <p:cNvSpPr txBox="1">
            <a:spLocks/>
          </p:cNvSpPr>
          <p:nvPr/>
        </p:nvSpPr>
        <p:spPr>
          <a:xfrm>
            <a:off x="9143444" y="136944"/>
            <a:ext cx="2952000" cy="2360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3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100" dirty="0" smtClean="0">
                <a:latin typeface="メイリオ" panose="020B0604030504040204" pitchFamily="50" charset="-128"/>
                <a:ea typeface="メイリオ" panose="020B0604030504040204" pitchFamily="50" charset="-128"/>
              </a:rPr>
              <a:t>&lt;</a:t>
            </a:r>
            <a:r>
              <a:rPr lang="ja-JP" altLang="en-US" sz="1100" dirty="0" smtClean="0">
                <a:latin typeface="メイリオ" panose="020B0604030504040204" pitchFamily="50" charset="-128"/>
                <a:ea typeface="メイリオ" panose="020B0604030504040204" pitchFamily="50" charset="-128"/>
              </a:rPr>
              <a:t>教員用</a:t>
            </a:r>
            <a:r>
              <a:rPr lang="en-US" altLang="ja-JP" sz="1100" dirty="0" smtClean="0">
                <a:latin typeface="メイリオ" panose="020B0604030504040204" pitchFamily="50" charset="-128"/>
                <a:ea typeface="メイリオ" panose="020B0604030504040204" pitchFamily="50" charset="-128"/>
              </a:rPr>
              <a:t>_</a:t>
            </a:r>
            <a:r>
              <a:rPr lang="ja-JP" altLang="en-US" sz="1100" dirty="0" smtClean="0">
                <a:latin typeface="メイリオ" panose="020B0604030504040204" pitchFamily="50" charset="-128"/>
                <a:ea typeface="メイリオ" panose="020B0604030504040204" pitchFamily="50" charset="-128"/>
              </a:rPr>
              <a:t>スライド</a:t>
            </a:r>
            <a:r>
              <a:rPr lang="en-US" altLang="ja-JP" sz="1100" dirty="0" smtClean="0">
                <a:latin typeface="メイリオ" panose="020B0604030504040204" pitchFamily="50" charset="-128"/>
                <a:ea typeface="メイリオ" panose="020B0604030504040204" pitchFamily="50" charset="-128"/>
              </a:rPr>
              <a:t>11&gt;</a:t>
            </a:r>
            <a:endParaRPr lang="ja-JP" altLang="en-US" sz="1100" dirty="0">
              <a:latin typeface="メイリオ" panose="020B0604030504040204" pitchFamily="50" charset="-128"/>
              <a:ea typeface="メイリオ" panose="020B0604030504040204" pitchFamily="50" charset="-128"/>
            </a:endParaRPr>
          </a:p>
        </p:txBody>
      </p:sp>
      <p:sp>
        <p:nvSpPr>
          <p:cNvPr id="8" name="ホームベース 7"/>
          <p:cNvSpPr/>
          <p:nvPr/>
        </p:nvSpPr>
        <p:spPr>
          <a:xfrm>
            <a:off x="7443268" y="2807589"/>
            <a:ext cx="2190540" cy="753626"/>
          </a:xfrm>
          <a:prstGeom prst="homePlate">
            <a:avLst>
              <a:gd name="adj" fmla="val 32105"/>
            </a:avLst>
          </a:prstGeom>
          <a:solidFill>
            <a:srgbClr val="C9C2D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rPr>
              <a:t>プレゼンテーション</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1" name="ホームベース 10"/>
          <p:cNvSpPr/>
          <p:nvPr/>
        </p:nvSpPr>
        <p:spPr>
          <a:xfrm>
            <a:off x="5096060" y="2807589"/>
            <a:ext cx="2190540" cy="753626"/>
          </a:xfrm>
          <a:prstGeom prst="homePlate">
            <a:avLst>
              <a:gd name="adj" fmla="val 321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リサーチタイム</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2" name="ホームベース 11"/>
          <p:cNvSpPr/>
          <p:nvPr/>
        </p:nvSpPr>
        <p:spPr>
          <a:xfrm>
            <a:off x="411316" y="2807589"/>
            <a:ext cx="2190540" cy="753626"/>
          </a:xfrm>
          <a:prstGeom prst="homePlate">
            <a:avLst>
              <a:gd name="adj" fmla="val 321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グループ分け</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3" name="ホームベース 12"/>
          <p:cNvSpPr/>
          <p:nvPr/>
        </p:nvSpPr>
        <p:spPr>
          <a:xfrm>
            <a:off x="2753688" y="2807589"/>
            <a:ext cx="2190540" cy="753626"/>
          </a:xfrm>
          <a:prstGeom prst="homePlate">
            <a:avLst>
              <a:gd name="adj" fmla="val 321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rPr>
              <a:t>制度</a:t>
            </a:r>
            <a:r>
              <a:rPr lang="ja-JP" altLang="en-US" dirty="0">
                <a:solidFill>
                  <a:schemeClr val="tx1"/>
                </a:solidFill>
                <a:latin typeface="メイリオ" panose="020B0604030504040204" pitchFamily="50" charset="-128"/>
                <a:ea typeface="メイリオ" panose="020B0604030504040204" pitchFamily="50" charset="-128"/>
              </a:rPr>
              <a:t>カード</a:t>
            </a:r>
            <a:r>
              <a:rPr lang="ja-JP" altLang="en-US" dirty="0" smtClean="0">
                <a:solidFill>
                  <a:schemeClr val="tx1"/>
                </a:solidFill>
                <a:latin typeface="メイリオ" panose="020B0604030504040204" pitchFamily="50" charset="-128"/>
                <a:ea typeface="メイリオ" panose="020B0604030504040204" pitchFamily="50" charset="-128"/>
              </a:rPr>
              <a:t>の</a:t>
            </a:r>
            <a:r>
              <a:rPr lang="ja-JP" altLang="en-US" dirty="0">
                <a:solidFill>
                  <a:schemeClr val="tx1"/>
                </a:solidFill>
                <a:latin typeface="メイリオ" panose="020B0604030504040204" pitchFamily="50" charset="-128"/>
                <a:ea typeface="メイリオ" panose="020B0604030504040204" pitchFamily="50" charset="-128"/>
              </a:rPr>
              <a:t>選択</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5" name="ホームベース 14"/>
          <p:cNvSpPr/>
          <p:nvPr/>
        </p:nvSpPr>
        <p:spPr>
          <a:xfrm>
            <a:off x="9780803" y="2807589"/>
            <a:ext cx="2190540" cy="753626"/>
          </a:xfrm>
          <a:prstGeom prst="homePlate">
            <a:avLst>
              <a:gd name="adj" fmla="val 32105"/>
            </a:avLst>
          </a:prstGeom>
          <a:solidFill>
            <a:srgbClr val="C9C2D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rPr>
              <a:t>ポイント</a:t>
            </a:r>
            <a:r>
              <a:rPr lang="ja-JP" altLang="en-US" dirty="0">
                <a:solidFill>
                  <a:schemeClr val="tx1"/>
                </a:solidFill>
                <a:latin typeface="メイリオ" panose="020B0604030504040204" pitchFamily="50" charset="-128"/>
                <a:ea typeface="メイリオ" panose="020B0604030504040204" pitchFamily="50" charset="-128"/>
              </a:rPr>
              <a:t>計算</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9" name="楕円 8"/>
          <p:cNvSpPr/>
          <p:nvPr/>
        </p:nvSpPr>
        <p:spPr>
          <a:xfrm>
            <a:off x="1164586" y="3465092"/>
            <a:ext cx="684000" cy="684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latin typeface="メイリオ" panose="020B0604030504040204" pitchFamily="50" charset="-128"/>
                <a:ea typeface="メイリオ" panose="020B0604030504040204" pitchFamily="50" charset="-128"/>
              </a:rPr>
              <a:t>1</a:t>
            </a:r>
            <a:endParaRPr kumimoji="1" lang="ja-JP" altLang="en-US" sz="2800" dirty="0">
              <a:latin typeface="メイリオ" panose="020B0604030504040204" pitchFamily="50" charset="-128"/>
              <a:ea typeface="メイリオ" panose="020B0604030504040204" pitchFamily="50" charset="-128"/>
            </a:endParaRPr>
          </a:p>
        </p:txBody>
      </p:sp>
      <p:sp>
        <p:nvSpPr>
          <p:cNvPr id="17" name="楕円 16"/>
          <p:cNvSpPr/>
          <p:nvPr/>
        </p:nvSpPr>
        <p:spPr>
          <a:xfrm>
            <a:off x="3506958" y="3465092"/>
            <a:ext cx="684000" cy="684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latin typeface="メイリオ" panose="020B0604030504040204" pitchFamily="50" charset="-128"/>
                <a:ea typeface="メイリオ" panose="020B0604030504040204" pitchFamily="50" charset="-128"/>
              </a:rPr>
              <a:t>2</a:t>
            </a:r>
            <a:endParaRPr kumimoji="1" lang="ja-JP" altLang="en-US" sz="2800" dirty="0">
              <a:latin typeface="メイリオ" panose="020B0604030504040204" pitchFamily="50" charset="-128"/>
              <a:ea typeface="メイリオ" panose="020B0604030504040204" pitchFamily="50" charset="-128"/>
            </a:endParaRPr>
          </a:p>
        </p:txBody>
      </p:sp>
      <p:sp>
        <p:nvSpPr>
          <p:cNvPr id="18" name="楕円 17"/>
          <p:cNvSpPr/>
          <p:nvPr/>
        </p:nvSpPr>
        <p:spPr>
          <a:xfrm>
            <a:off x="5849330" y="3465092"/>
            <a:ext cx="684000" cy="684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latin typeface="メイリオ" panose="020B0604030504040204" pitchFamily="50" charset="-128"/>
                <a:ea typeface="メイリオ" panose="020B0604030504040204" pitchFamily="50" charset="-128"/>
              </a:rPr>
              <a:t>3</a:t>
            </a:r>
            <a:endParaRPr kumimoji="1" lang="ja-JP" altLang="en-US" sz="2800" dirty="0">
              <a:latin typeface="メイリオ" panose="020B0604030504040204" pitchFamily="50" charset="-128"/>
              <a:ea typeface="メイリオ" panose="020B0604030504040204" pitchFamily="50" charset="-128"/>
            </a:endParaRPr>
          </a:p>
        </p:txBody>
      </p:sp>
      <p:sp>
        <p:nvSpPr>
          <p:cNvPr id="19" name="楕円 18"/>
          <p:cNvSpPr/>
          <p:nvPr/>
        </p:nvSpPr>
        <p:spPr>
          <a:xfrm>
            <a:off x="8196538" y="3465092"/>
            <a:ext cx="684000" cy="684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latin typeface="メイリオ" panose="020B0604030504040204" pitchFamily="50" charset="-128"/>
                <a:ea typeface="メイリオ" panose="020B0604030504040204" pitchFamily="50" charset="-128"/>
              </a:rPr>
              <a:t>4</a:t>
            </a:r>
            <a:endParaRPr kumimoji="1" lang="ja-JP" altLang="en-US" sz="2800" dirty="0">
              <a:latin typeface="メイリオ" panose="020B0604030504040204" pitchFamily="50" charset="-128"/>
              <a:ea typeface="メイリオ" panose="020B0604030504040204" pitchFamily="50" charset="-128"/>
            </a:endParaRPr>
          </a:p>
        </p:txBody>
      </p:sp>
      <p:sp>
        <p:nvSpPr>
          <p:cNvPr id="20" name="楕円 19"/>
          <p:cNvSpPr/>
          <p:nvPr/>
        </p:nvSpPr>
        <p:spPr>
          <a:xfrm>
            <a:off x="10534073" y="3465092"/>
            <a:ext cx="684000" cy="684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latin typeface="メイリオ" panose="020B0604030504040204" pitchFamily="50" charset="-128"/>
                <a:ea typeface="メイリオ" panose="020B0604030504040204" pitchFamily="50" charset="-128"/>
              </a:rPr>
              <a:t>5</a:t>
            </a:r>
            <a:endParaRPr kumimoji="1" lang="ja-JP" altLang="en-US" sz="2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7330537" y="1792706"/>
            <a:ext cx="3262432"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本日のグループワーク</a:t>
            </a:r>
            <a:endParaRPr kumimoji="1" lang="ja-JP" altLang="en-US" sz="24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370016" y="1792706"/>
            <a:ext cx="1723549" cy="461665"/>
          </a:xfrm>
          <a:prstGeom prst="rect">
            <a:avLst/>
          </a:prstGeom>
          <a:noFill/>
        </p:spPr>
        <p:txBody>
          <a:bodyPr wrap="none" rtlCol="0">
            <a:spAutoFit/>
          </a:bodyPr>
          <a:lstStyle/>
          <a:p>
            <a:r>
              <a:rPr lang="ja-JP" altLang="en-US" sz="2400" dirty="0" smtClean="0">
                <a:latin typeface="メイリオ" panose="020B0604030504040204" pitchFamily="50" charset="-128"/>
                <a:ea typeface="メイリオ" panose="020B0604030504040204" pitchFamily="50" charset="-128"/>
              </a:rPr>
              <a:t>前回の</a:t>
            </a:r>
            <a:r>
              <a:rPr kumimoji="1" lang="ja-JP" altLang="en-US" sz="2400" dirty="0" smtClean="0">
                <a:latin typeface="メイリオ" panose="020B0604030504040204" pitchFamily="50" charset="-128"/>
                <a:ea typeface="メイリオ" panose="020B0604030504040204" pitchFamily="50" charset="-128"/>
              </a:rPr>
              <a:t>授業</a:t>
            </a:r>
            <a:endParaRPr kumimoji="1" lang="ja-JP" altLang="en-US" sz="2400" dirty="0">
              <a:latin typeface="メイリオ" panose="020B0604030504040204" pitchFamily="50" charset="-128"/>
              <a:ea typeface="メイリオ" panose="020B0604030504040204" pitchFamily="50" charset="-128"/>
            </a:endParaRPr>
          </a:p>
        </p:txBody>
      </p:sp>
      <p:cxnSp>
        <p:nvCxnSpPr>
          <p:cNvPr id="24" name="直線矢印コネクタ 23"/>
          <p:cNvCxnSpPr/>
          <p:nvPr/>
        </p:nvCxnSpPr>
        <p:spPr>
          <a:xfrm>
            <a:off x="469232" y="2454442"/>
            <a:ext cx="6677526" cy="0"/>
          </a:xfrm>
          <a:prstGeom prst="straightConnector1">
            <a:avLst/>
          </a:prstGeom>
          <a:ln w="28575">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7447547" y="2454442"/>
            <a:ext cx="4533891" cy="0"/>
          </a:xfrm>
          <a:prstGeom prst="straightConnector1">
            <a:avLst/>
          </a:prstGeom>
          <a:ln w="28575">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835569" y="4424896"/>
            <a:ext cx="1342034"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最大</a:t>
            </a:r>
            <a:r>
              <a:rPr kumimoji="1" lang="en-US" altLang="ja-JP" sz="2400" dirty="0" smtClean="0">
                <a:latin typeface="メイリオ" panose="020B0604030504040204" pitchFamily="50" charset="-128"/>
                <a:ea typeface="メイリオ" panose="020B0604030504040204" pitchFamily="50" charset="-128"/>
              </a:rPr>
              <a:t>8</a:t>
            </a:r>
            <a:r>
              <a:rPr kumimoji="1" lang="ja-JP" altLang="en-US" sz="2400" dirty="0" smtClean="0">
                <a:latin typeface="メイリオ" panose="020B0604030504040204" pitchFamily="50" charset="-128"/>
                <a:ea typeface="メイリオ" panose="020B0604030504040204" pitchFamily="50" charset="-128"/>
              </a:rPr>
              <a:t>名</a:t>
            </a:r>
            <a:endParaRPr kumimoji="1" lang="ja-JP" altLang="en-US" sz="2400"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3024053" y="4424896"/>
            <a:ext cx="1649811" cy="830997"/>
          </a:xfrm>
          <a:prstGeom prst="rect">
            <a:avLst/>
          </a:prstGeom>
          <a:noFill/>
        </p:spPr>
        <p:txBody>
          <a:bodyPr wrap="none" rtlCol="0">
            <a:spAutoFit/>
          </a:bodyPr>
          <a:lstStyle/>
          <a:p>
            <a:r>
              <a:rPr lang="en-US" altLang="ja-JP" sz="2400" dirty="0" smtClean="0">
                <a:latin typeface="メイリオ" panose="020B0604030504040204" pitchFamily="50" charset="-128"/>
                <a:ea typeface="メイリオ" panose="020B0604030504040204" pitchFamily="50" charset="-128"/>
              </a:rPr>
              <a:t>5</a:t>
            </a:r>
            <a:r>
              <a:rPr kumimoji="1" lang="ja-JP" altLang="en-US" sz="2400" dirty="0" smtClean="0">
                <a:latin typeface="メイリオ" panose="020B0604030504040204" pitchFamily="50" charset="-128"/>
                <a:ea typeface="メイリオ" panose="020B0604030504040204" pitchFamily="50" charset="-128"/>
              </a:rPr>
              <a:t>種類から</a:t>
            </a:r>
            <a:endParaRPr kumimoji="1" lang="en-US" altLang="ja-JP" sz="2400" dirty="0" smtClean="0">
              <a:latin typeface="メイリオ" panose="020B0604030504040204" pitchFamily="50" charset="-128"/>
              <a:ea typeface="メイリオ" panose="020B0604030504040204" pitchFamily="50" charset="-128"/>
            </a:endParaRPr>
          </a:p>
          <a:p>
            <a:r>
              <a:rPr kumimoji="1" lang="en-US" altLang="ja-JP" sz="2400" dirty="0" smtClean="0">
                <a:latin typeface="メイリオ" panose="020B0604030504040204" pitchFamily="50" charset="-128"/>
                <a:ea typeface="メイリオ" panose="020B0604030504040204" pitchFamily="50" charset="-128"/>
              </a:rPr>
              <a:t>1</a:t>
            </a:r>
            <a:r>
              <a:rPr kumimoji="1" lang="ja-JP" altLang="en-US" sz="2400" dirty="0" smtClean="0">
                <a:latin typeface="メイリオ" panose="020B0604030504040204" pitchFamily="50" charset="-128"/>
                <a:ea typeface="メイリオ" panose="020B0604030504040204" pitchFamily="50" charset="-128"/>
              </a:rPr>
              <a:t>枚を選ぶ</a:t>
            </a:r>
            <a:endParaRPr kumimoji="1" lang="ja-JP" altLang="en-US" sz="24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5329556" y="4424896"/>
            <a:ext cx="1723549" cy="830997"/>
          </a:xfrm>
          <a:prstGeom prst="rect">
            <a:avLst/>
          </a:prstGeom>
          <a:noFill/>
        </p:spPr>
        <p:txBody>
          <a:bodyPr wrap="none" rtlCol="0">
            <a:spAutoFit/>
          </a:bodyPr>
          <a:lstStyle/>
          <a:p>
            <a:r>
              <a:rPr lang="ja-JP" altLang="en-US" sz="2400" dirty="0" smtClean="0">
                <a:latin typeface="メイリオ" panose="020B0604030504040204" pitchFamily="50" charset="-128"/>
                <a:ea typeface="メイリオ" panose="020B0604030504040204" pitchFamily="50" charset="-128"/>
              </a:rPr>
              <a:t>解説シート</a:t>
            </a:r>
            <a:endParaRPr lang="en-US" altLang="ja-JP" sz="2400" dirty="0" smtClean="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＆調べ学習</a:t>
            </a:r>
            <a:endParaRPr kumimoji="1" lang="ja-JP" altLang="en-US" sz="240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9860411" y="4424896"/>
            <a:ext cx="2031325" cy="830997"/>
          </a:xfrm>
          <a:prstGeom prst="rect">
            <a:avLst/>
          </a:prstGeom>
          <a:noFill/>
        </p:spPr>
        <p:txBody>
          <a:bodyPr wrap="none" rtlCol="0">
            <a:spAutoFit/>
          </a:bodyPr>
          <a:lstStyle/>
          <a:p>
            <a:r>
              <a:rPr lang="ja-JP" altLang="en-US" sz="2400" dirty="0" smtClean="0">
                <a:latin typeface="メイリオ" panose="020B0604030504040204" pitchFamily="50" charset="-128"/>
                <a:ea typeface="メイリオ" panose="020B0604030504040204" pitchFamily="50" charset="-128"/>
              </a:rPr>
              <a:t>勝利グループ</a:t>
            </a:r>
            <a:endParaRPr lang="en-US" altLang="ja-JP" sz="2400" dirty="0" smtClean="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決定！</a:t>
            </a:r>
            <a:r>
              <a:rPr kumimoji="1" lang="ja-JP" altLang="en-US" sz="2400" dirty="0">
                <a:latin typeface="メイリオ" panose="020B0604030504040204" pitchFamily="50" charset="-128"/>
                <a:ea typeface="メイリオ" panose="020B0604030504040204" pitchFamily="50" charset="-128"/>
              </a:rPr>
              <a:t>！</a:t>
            </a:r>
          </a:p>
        </p:txBody>
      </p:sp>
      <p:sp>
        <p:nvSpPr>
          <p:cNvPr id="31" name="テキスト ボックス 30"/>
          <p:cNvSpPr txBox="1"/>
          <p:nvPr/>
        </p:nvSpPr>
        <p:spPr>
          <a:xfrm>
            <a:off x="7368987" y="4424896"/>
            <a:ext cx="2339102" cy="830997"/>
          </a:xfrm>
          <a:prstGeom prst="rect">
            <a:avLst/>
          </a:prstGeom>
          <a:noFill/>
        </p:spPr>
        <p:txBody>
          <a:bodyPr wrap="none" rtlCol="0">
            <a:spAutoFit/>
          </a:bodyPr>
          <a:lstStyle/>
          <a:p>
            <a:pPr algn="ctr"/>
            <a:r>
              <a:rPr lang="ja-JP" altLang="en-US" sz="2400" dirty="0" smtClean="0">
                <a:latin typeface="メイリオ" panose="020B0604030504040204" pitchFamily="50" charset="-128"/>
                <a:ea typeface="メイリオ" panose="020B0604030504040204" pitchFamily="50" charset="-128"/>
              </a:rPr>
              <a:t>グループごとに</a:t>
            </a:r>
            <a:endParaRPr lang="en-US" altLang="ja-JP" sz="2400" dirty="0" smtClean="0">
              <a:latin typeface="メイリオ" panose="020B0604030504040204" pitchFamily="50" charset="-128"/>
              <a:ea typeface="メイリオ" panose="020B0604030504040204" pitchFamily="50" charset="-128"/>
            </a:endParaRPr>
          </a:p>
          <a:p>
            <a:pPr algn="ctr"/>
            <a:r>
              <a:rPr lang="ja-JP" altLang="en-US" sz="2400" dirty="0" smtClean="0">
                <a:latin typeface="メイリオ" panose="020B0604030504040204" pitchFamily="50" charset="-128"/>
                <a:ea typeface="メイリオ" panose="020B0604030504040204" pitchFamily="50" charset="-128"/>
              </a:rPr>
              <a:t>発表＆質疑</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95924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90920"/>
            <a:ext cx="10515600" cy="1079500"/>
          </a:xfrm>
        </p:spPr>
        <p:txBody>
          <a:bodyPr>
            <a:normAutofit fontScale="90000"/>
          </a:bodyPr>
          <a:lstStyle/>
          <a:p>
            <a:r>
              <a:rPr lang="ja-JP" altLang="en-US" dirty="0" smtClean="0">
                <a:solidFill>
                  <a:srgbClr val="5E4B97"/>
                </a:solidFill>
                <a:latin typeface="メイリオ" panose="020B0604030504040204" pitchFamily="50" charset="-128"/>
                <a:ea typeface="メイリオ" panose="020B0604030504040204" pitchFamily="50" charset="-128"/>
              </a:rPr>
              <a:t>■ カードゲーム「チェンジメイカー」の振り返り</a:t>
            </a:r>
            <a:endParaRPr lang="ja-JP" altLang="en-US" dirty="0">
              <a:solidFill>
                <a:srgbClr val="5E4B97"/>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38200" y="1949380"/>
            <a:ext cx="10515600" cy="4307811"/>
          </a:xfrm>
        </p:spPr>
        <p:txBody>
          <a:bodyPr tIns="324000">
            <a:noAutofit/>
          </a:bodyPr>
          <a:lstStyle/>
          <a:p>
            <a:pPr marL="271463" indent="-271463"/>
            <a:r>
              <a:rPr lang="en-US" altLang="ja-JP" sz="4000" baseline="30000" dirty="0">
                <a:latin typeface="メイリオ" panose="020B0604030504040204" pitchFamily="50" charset="-128"/>
                <a:ea typeface="メイリオ" panose="020B0604030504040204" pitchFamily="50" charset="-128"/>
              </a:rPr>
              <a:t>•</a:t>
            </a:r>
            <a:r>
              <a:rPr lang="ja-JP" altLang="en-US" sz="4000" baseline="30000" dirty="0">
                <a:latin typeface="メイリオ" panose="020B0604030504040204" pitchFamily="50" charset="-128"/>
                <a:ea typeface="メイリオ" panose="020B0604030504040204" pitchFamily="50" charset="-128"/>
              </a:rPr>
              <a:t>	選択する制度によって、利益／不利益を得るステークホルダー、実現できる／できない文化の豊かさは異なる</a:t>
            </a:r>
            <a:r>
              <a:rPr lang="ja-JP" altLang="en-US" sz="4000" baseline="30000" dirty="0" smtClean="0">
                <a:latin typeface="メイリオ" panose="020B0604030504040204" pitchFamily="50" charset="-128"/>
                <a:ea typeface="メイリオ" panose="020B0604030504040204" pitchFamily="50" charset="-128"/>
              </a:rPr>
              <a:t>。</a:t>
            </a:r>
            <a:endParaRPr lang="en-US" altLang="ja-JP" sz="4000" baseline="30000" dirty="0" smtClean="0">
              <a:latin typeface="メイリオ" panose="020B0604030504040204" pitchFamily="50" charset="-128"/>
              <a:ea typeface="メイリオ" panose="020B0604030504040204" pitchFamily="50" charset="-128"/>
            </a:endParaRPr>
          </a:p>
          <a:p>
            <a:pPr marL="271463" indent="-271463"/>
            <a:endParaRPr lang="ja-JP" altLang="en-US" sz="4000" baseline="30000" dirty="0">
              <a:latin typeface="メイリオ" panose="020B0604030504040204" pitchFamily="50" charset="-128"/>
              <a:ea typeface="メイリオ" panose="020B0604030504040204" pitchFamily="50" charset="-128"/>
            </a:endParaRPr>
          </a:p>
          <a:p>
            <a:pPr marL="271463" indent="-271463"/>
            <a:r>
              <a:rPr lang="en-US" altLang="ja-JP" sz="4000" baseline="30000" dirty="0">
                <a:latin typeface="メイリオ" panose="020B0604030504040204" pitchFamily="50" charset="-128"/>
                <a:ea typeface="メイリオ" panose="020B0604030504040204" pitchFamily="50" charset="-128"/>
              </a:rPr>
              <a:t>•</a:t>
            </a:r>
            <a:r>
              <a:rPr lang="ja-JP" altLang="en-US" sz="4000" baseline="30000" dirty="0">
                <a:latin typeface="メイリオ" panose="020B0604030504040204" pitchFamily="50" charset="-128"/>
                <a:ea typeface="メイリオ" panose="020B0604030504040204" pitchFamily="50" charset="-128"/>
              </a:rPr>
              <a:t>	制度は、より多くのステークホルダーが利益を得たり、より多様な文化の豊かさが実現できるように改定することもできる。</a:t>
            </a:r>
          </a:p>
          <a:p>
            <a:pPr marL="271463" indent="-271463"/>
            <a:endParaRPr lang="en-US" altLang="ja-JP" sz="4000" baseline="30000" dirty="0" smtClean="0">
              <a:latin typeface="メイリオ" panose="020B0604030504040204" pitchFamily="50" charset="-128"/>
              <a:ea typeface="メイリオ" panose="020B0604030504040204" pitchFamily="50" charset="-128"/>
            </a:endParaRPr>
          </a:p>
          <a:p>
            <a:pPr marL="271463" indent="-271463"/>
            <a:r>
              <a:rPr lang="en-US" altLang="ja-JP" sz="4000" baseline="30000" dirty="0" smtClean="0">
                <a:latin typeface="メイリオ" panose="020B0604030504040204" pitchFamily="50" charset="-128"/>
                <a:ea typeface="メイリオ" panose="020B0604030504040204" pitchFamily="50" charset="-128"/>
              </a:rPr>
              <a:t>•</a:t>
            </a:r>
            <a:r>
              <a:rPr lang="ja-JP" altLang="en-US" sz="4000" baseline="30000" dirty="0">
                <a:latin typeface="メイリオ" panose="020B0604030504040204" pitchFamily="50" charset="-128"/>
                <a:ea typeface="メイリオ" panose="020B0604030504040204" pitchFamily="50" charset="-128"/>
              </a:rPr>
              <a:t>	同時に、制度の改定は、新たに不利益を得るステークホルダーや文化の豊かさを失わせるというリスクを伴う。</a:t>
            </a:r>
          </a:p>
        </p:txBody>
      </p:sp>
      <p:sp>
        <p:nvSpPr>
          <p:cNvPr id="4" name="サブタイトル 2"/>
          <p:cNvSpPr txBox="1">
            <a:spLocks/>
          </p:cNvSpPr>
          <p:nvPr/>
        </p:nvSpPr>
        <p:spPr>
          <a:xfrm>
            <a:off x="9143444" y="136944"/>
            <a:ext cx="2952000" cy="2360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3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100" dirty="0" smtClean="0">
                <a:latin typeface="メイリオ" panose="020B0604030504040204" pitchFamily="50" charset="-128"/>
                <a:ea typeface="メイリオ" panose="020B0604030504040204" pitchFamily="50" charset="-128"/>
              </a:rPr>
              <a:t>&lt;</a:t>
            </a:r>
            <a:r>
              <a:rPr lang="ja-JP" altLang="en-US" sz="1100" dirty="0" smtClean="0">
                <a:latin typeface="メイリオ" panose="020B0604030504040204" pitchFamily="50" charset="-128"/>
                <a:ea typeface="メイリオ" panose="020B0604030504040204" pitchFamily="50" charset="-128"/>
              </a:rPr>
              <a:t>教員用</a:t>
            </a:r>
            <a:r>
              <a:rPr lang="en-US" altLang="ja-JP" sz="1100" dirty="0" smtClean="0">
                <a:latin typeface="メイリオ" panose="020B0604030504040204" pitchFamily="50" charset="-128"/>
                <a:ea typeface="メイリオ" panose="020B0604030504040204" pitchFamily="50" charset="-128"/>
              </a:rPr>
              <a:t>_</a:t>
            </a:r>
            <a:r>
              <a:rPr lang="ja-JP" altLang="en-US" sz="1100" dirty="0" smtClean="0">
                <a:latin typeface="メイリオ" panose="020B0604030504040204" pitchFamily="50" charset="-128"/>
                <a:ea typeface="メイリオ" panose="020B0604030504040204" pitchFamily="50" charset="-128"/>
              </a:rPr>
              <a:t>スライド</a:t>
            </a:r>
            <a:r>
              <a:rPr lang="en-US" altLang="ja-JP" sz="1100" dirty="0" smtClean="0">
                <a:latin typeface="メイリオ" panose="020B0604030504040204" pitchFamily="50" charset="-128"/>
                <a:ea typeface="メイリオ" panose="020B0604030504040204" pitchFamily="50" charset="-128"/>
              </a:rPr>
              <a:t>11&gt;</a:t>
            </a:r>
            <a:endParaRPr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75796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90920"/>
            <a:ext cx="10515600" cy="1079500"/>
          </a:xfrm>
        </p:spPr>
        <p:txBody>
          <a:bodyPr>
            <a:normAutofit/>
          </a:bodyPr>
          <a:lstStyle/>
          <a:p>
            <a:r>
              <a:rPr lang="ja-JP" altLang="en-US" dirty="0" smtClean="0">
                <a:solidFill>
                  <a:srgbClr val="5E4B97"/>
                </a:solidFill>
                <a:latin typeface="メイリオ" panose="020B0604030504040204" pitchFamily="50" charset="-128"/>
                <a:ea typeface="メイリオ" panose="020B0604030504040204" pitchFamily="50" charset="-128"/>
              </a:rPr>
              <a:t>■ 本教材のまとめ①</a:t>
            </a:r>
            <a:endParaRPr lang="ja-JP" altLang="en-US" dirty="0">
              <a:solidFill>
                <a:srgbClr val="5E4B97"/>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38200" y="1426865"/>
            <a:ext cx="10515600" cy="4307811"/>
          </a:xfrm>
        </p:spPr>
        <p:txBody>
          <a:bodyPr tIns="324000">
            <a:noAutofit/>
          </a:bodyPr>
          <a:lstStyle/>
          <a:p>
            <a:pPr marL="271463" indent="-271463"/>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文化の豊かさには様々なかたちが存在する</a:t>
            </a:r>
            <a:r>
              <a:rPr lang="ja-JP" altLang="en-US" sz="4000" baseline="30000" dirty="0" smtClean="0">
                <a:latin typeface="メイリオ" panose="020B0604030504040204" pitchFamily="50" charset="-128"/>
                <a:ea typeface="メイリオ" panose="020B0604030504040204" pitchFamily="50" charset="-128"/>
              </a:rPr>
              <a:t>。</a:t>
            </a:r>
            <a:endParaRPr lang="en-US" altLang="ja-JP" sz="4000" baseline="30000" dirty="0" smtClean="0">
              <a:latin typeface="メイリオ" panose="020B0604030504040204" pitchFamily="50" charset="-128"/>
              <a:ea typeface="メイリオ" panose="020B0604030504040204" pitchFamily="50" charset="-128"/>
            </a:endParaRPr>
          </a:p>
          <a:p>
            <a:pPr marL="271463" indent="-271463"/>
            <a:endParaRPr lang="ja-JP" altLang="en-US" sz="4000" baseline="30000" dirty="0">
              <a:latin typeface="メイリオ" panose="020B0604030504040204" pitchFamily="50" charset="-128"/>
              <a:ea typeface="メイリオ" panose="020B0604030504040204" pitchFamily="50" charset="-128"/>
            </a:endParaRPr>
          </a:p>
          <a:p>
            <a:pPr marL="271463" indent="-271463"/>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少なくとも一部のクリエイターには、お金を届ける仕組みが必要である。</a:t>
            </a:r>
          </a:p>
          <a:p>
            <a:pPr marL="271463" indent="-271463"/>
            <a:endParaRPr lang="en-US" altLang="ja-JP" sz="4000" baseline="30000" dirty="0" smtClean="0">
              <a:latin typeface="メイリオ" panose="020B0604030504040204" pitchFamily="50" charset="-128"/>
              <a:ea typeface="メイリオ" panose="020B0604030504040204" pitchFamily="50" charset="-128"/>
            </a:endParaRPr>
          </a:p>
          <a:p>
            <a:pPr marL="271463" indent="-271463"/>
            <a:r>
              <a:rPr lang="en-US" altLang="ja-JP" sz="4000" baseline="30000" dirty="0" smtClean="0">
                <a:latin typeface="メイリオ" panose="020B0604030504040204" pitchFamily="50" charset="-128"/>
                <a:ea typeface="メイリオ" panose="020B0604030504040204" pitchFamily="50" charset="-128"/>
              </a:rPr>
              <a:t>•</a:t>
            </a:r>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著作権は、クリエイターに収入の機会を与える仕組みとしてある程度機能するが、他の場面では作品の流通を妨げるなどクリエイターの活動の支障になることもある。</a:t>
            </a:r>
          </a:p>
          <a:p>
            <a:pPr marL="271463" indent="-271463"/>
            <a:endParaRPr lang="en-US" altLang="ja-JP" sz="4000" baseline="30000" dirty="0" smtClean="0">
              <a:latin typeface="メイリオ" panose="020B0604030504040204" pitchFamily="50" charset="-128"/>
              <a:ea typeface="メイリオ" panose="020B0604030504040204" pitchFamily="50" charset="-128"/>
            </a:endParaRPr>
          </a:p>
          <a:p>
            <a:pPr marL="271463" indent="-271463"/>
            <a:r>
              <a:rPr lang="en-US" altLang="ja-JP" sz="4000" baseline="30000" dirty="0" smtClean="0">
                <a:latin typeface="メイリオ" panose="020B0604030504040204" pitchFamily="50" charset="-128"/>
                <a:ea typeface="メイリオ" panose="020B0604030504040204" pitchFamily="50" charset="-128"/>
              </a:rPr>
              <a:t>•</a:t>
            </a:r>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文化を支える制度としては、作品を消費者やファンに届ける仕組みも必要になる。</a:t>
            </a:r>
          </a:p>
        </p:txBody>
      </p:sp>
      <p:sp>
        <p:nvSpPr>
          <p:cNvPr id="4" name="サブタイトル 2"/>
          <p:cNvSpPr txBox="1">
            <a:spLocks/>
          </p:cNvSpPr>
          <p:nvPr/>
        </p:nvSpPr>
        <p:spPr>
          <a:xfrm>
            <a:off x="9143444" y="136944"/>
            <a:ext cx="2952000" cy="2360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3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100" dirty="0" smtClean="0">
                <a:latin typeface="メイリオ" panose="020B0604030504040204" pitchFamily="50" charset="-128"/>
                <a:ea typeface="メイリオ" panose="020B0604030504040204" pitchFamily="50" charset="-128"/>
              </a:rPr>
              <a:t>&lt;</a:t>
            </a:r>
            <a:r>
              <a:rPr lang="ja-JP" altLang="en-US" sz="1100" dirty="0" smtClean="0">
                <a:latin typeface="メイリオ" panose="020B0604030504040204" pitchFamily="50" charset="-128"/>
                <a:ea typeface="メイリオ" panose="020B0604030504040204" pitchFamily="50" charset="-128"/>
              </a:rPr>
              <a:t>教員用</a:t>
            </a:r>
            <a:r>
              <a:rPr lang="en-US" altLang="ja-JP" sz="1100" dirty="0" smtClean="0">
                <a:latin typeface="メイリオ" panose="020B0604030504040204" pitchFamily="50" charset="-128"/>
                <a:ea typeface="メイリオ" panose="020B0604030504040204" pitchFamily="50" charset="-128"/>
              </a:rPr>
              <a:t>_</a:t>
            </a:r>
            <a:r>
              <a:rPr lang="ja-JP" altLang="en-US" sz="1100" dirty="0" smtClean="0">
                <a:latin typeface="メイリオ" panose="020B0604030504040204" pitchFamily="50" charset="-128"/>
                <a:ea typeface="メイリオ" panose="020B0604030504040204" pitchFamily="50" charset="-128"/>
              </a:rPr>
              <a:t>スライド</a:t>
            </a:r>
            <a:r>
              <a:rPr lang="en-US" altLang="ja-JP" sz="1100" dirty="0" smtClean="0">
                <a:latin typeface="メイリオ" panose="020B0604030504040204" pitchFamily="50" charset="-128"/>
                <a:ea typeface="メイリオ" panose="020B0604030504040204" pitchFamily="50" charset="-128"/>
              </a:rPr>
              <a:t>11&gt;</a:t>
            </a:r>
            <a:endParaRPr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16900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90920"/>
            <a:ext cx="10515600" cy="1079500"/>
          </a:xfrm>
        </p:spPr>
        <p:txBody>
          <a:bodyPr>
            <a:normAutofit/>
          </a:bodyPr>
          <a:lstStyle/>
          <a:p>
            <a:r>
              <a:rPr lang="ja-JP" altLang="en-US" dirty="0" smtClean="0">
                <a:solidFill>
                  <a:srgbClr val="5E4B97"/>
                </a:solidFill>
                <a:latin typeface="メイリオ" panose="020B0604030504040204" pitchFamily="50" charset="-128"/>
                <a:ea typeface="メイリオ" panose="020B0604030504040204" pitchFamily="50" charset="-128"/>
              </a:rPr>
              <a:t>■ 本教材のまとめ②</a:t>
            </a:r>
            <a:endParaRPr lang="ja-JP" altLang="en-US" dirty="0">
              <a:solidFill>
                <a:srgbClr val="5E4B97"/>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38200" y="1909186"/>
            <a:ext cx="10515600" cy="4307811"/>
          </a:xfrm>
        </p:spPr>
        <p:txBody>
          <a:bodyPr tIns="324000">
            <a:noAutofit/>
          </a:bodyPr>
          <a:lstStyle/>
          <a:p>
            <a:pPr marL="271463" indent="-271463"/>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世の中には唯一の正解がないものも存在する。制度のあり方もその</a:t>
            </a:r>
            <a:r>
              <a:rPr lang="en-US" altLang="ja-JP" sz="4000" baseline="30000" dirty="0">
                <a:latin typeface="メイリオ" panose="020B0604030504040204" pitchFamily="50" charset="-128"/>
                <a:ea typeface="メイリオ" panose="020B0604030504040204" pitchFamily="50" charset="-128"/>
              </a:rPr>
              <a:t>1</a:t>
            </a:r>
            <a:r>
              <a:rPr lang="ja-JP" altLang="en-US" sz="4000" baseline="30000" dirty="0">
                <a:latin typeface="メイリオ" panose="020B0604030504040204" pitchFamily="50" charset="-128"/>
                <a:ea typeface="メイリオ" panose="020B0604030504040204" pitchFamily="50" charset="-128"/>
              </a:rPr>
              <a:t>つ</a:t>
            </a:r>
            <a:r>
              <a:rPr lang="ja-JP" altLang="en-US" sz="4000" baseline="30000" dirty="0" smtClean="0">
                <a:latin typeface="メイリオ" panose="020B0604030504040204" pitchFamily="50" charset="-128"/>
                <a:ea typeface="メイリオ" panose="020B0604030504040204" pitchFamily="50" charset="-128"/>
              </a:rPr>
              <a:t>。</a:t>
            </a:r>
            <a:endParaRPr lang="en-US" altLang="ja-JP" sz="4000" baseline="30000" dirty="0" smtClean="0">
              <a:latin typeface="メイリオ" panose="020B0604030504040204" pitchFamily="50" charset="-128"/>
              <a:ea typeface="メイリオ" panose="020B0604030504040204" pitchFamily="50" charset="-128"/>
            </a:endParaRPr>
          </a:p>
          <a:p>
            <a:pPr marL="271463" indent="-271463"/>
            <a:endParaRPr lang="ja-JP" altLang="en-US" sz="4000" baseline="30000" dirty="0">
              <a:latin typeface="メイリオ" panose="020B0604030504040204" pitchFamily="50" charset="-128"/>
              <a:ea typeface="メイリオ" panose="020B0604030504040204" pitchFamily="50" charset="-128"/>
            </a:endParaRPr>
          </a:p>
          <a:p>
            <a:pPr marL="271463" indent="-271463"/>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既存の制度が誰に利益／不利益を与え、どのような文化の豊かさを実現するのかを意識する必要がある。</a:t>
            </a:r>
          </a:p>
          <a:p>
            <a:pPr marL="271463" indent="-271463"/>
            <a:endParaRPr lang="en-US" altLang="ja-JP" sz="4000" baseline="30000" dirty="0" smtClean="0">
              <a:latin typeface="メイリオ" panose="020B0604030504040204" pitchFamily="50" charset="-128"/>
              <a:ea typeface="メイリオ" panose="020B0604030504040204" pitchFamily="50" charset="-128"/>
            </a:endParaRPr>
          </a:p>
          <a:p>
            <a:pPr marL="271463" indent="-271463"/>
            <a:r>
              <a:rPr lang="en-US" altLang="ja-JP" sz="4000" baseline="30000" dirty="0" smtClean="0">
                <a:latin typeface="メイリオ" panose="020B0604030504040204" pitchFamily="50" charset="-128"/>
                <a:ea typeface="メイリオ" panose="020B0604030504040204" pitchFamily="50" charset="-128"/>
              </a:rPr>
              <a:t>•</a:t>
            </a:r>
            <a:r>
              <a:rPr lang="en-US" altLang="ja-JP" sz="4000" baseline="30000" dirty="0">
                <a:latin typeface="メイリオ" panose="020B0604030504040204" pitchFamily="50" charset="-128"/>
                <a:ea typeface="メイリオ" panose="020B0604030504040204" pitchFamily="50" charset="-128"/>
              </a:rPr>
              <a:t>	</a:t>
            </a:r>
            <a:r>
              <a:rPr lang="ja-JP" altLang="en-US" sz="4000" baseline="30000" dirty="0">
                <a:latin typeface="メイリオ" panose="020B0604030504040204" pitchFamily="50" charset="-128"/>
                <a:ea typeface="メイリオ" panose="020B0604030504040204" pitchFamily="50" charset="-128"/>
              </a:rPr>
              <a:t>制度は改定をすることができる。しかし、改定にはメリットだけでなく、デメリットも潜む可能性がある。</a:t>
            </a:r>
          </a:p>
        </p:txBody>
      </p:sp>
      <p:sp>
        <p:nvSpPr>
          <p:cNvPr id="4" name="サブタイトル 2"/>
          <p:cNvSpPr txBox="1">
            <a:spLocks/>
          </p:cNvSpPr>
          <p:nvPr/>
        </p:nvSpPr>
        <p:spPr>
          <a:xfrm>
            <a:off x="9143444" y="136944"/>
            <a:ext cx="2952000" cy="2360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3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100" dirty="0" smtClean="0">
                <a:latin typeface="メイリオ" panose="020B0604030504040204" pitchFamily="50" charset="-128"/>
                <a:ea typeface="メイリオ" panose="020B0604030504040204" pitchFamily="50" charset="-128"/>
              </a:rPr>
              <a:t>&lt;</a:t>
            </a:r>
            <a:r>
              <a:rPr lang="ja-JP" altLang="en-US" sz="1100" dirty="0" smtClean="0">
                <a:latin typeface="メイリオ" panose="020B0604030504040204" pitchFamily="50" charset="-128"/>
                <a:ea typeface="メイリオ" panose="020B0604030504040204" pitchFamily="50" charset="-128"/>
              </a:rPr>
              <a:t>教員用</a:t>
            </a:r>
            <a:r>
              <a:rPr lang="en-US" altLang="ja-JP" sz="1100" dirty="0" smtClean="0">
                <a:latin typeface="メイリオ" panose="020B0604030504040204" pitchFamily="50" charset="-128"/>
                <a:ea typeface="メイリオ" panose="020B0604030504040204" pitchFamily="50" charset="-128"/>
              </a:rPr>
              <a:t>_</a:t>
            </a:r>
            <a:r>
              <a:rPr lang="ja-JP" altLang="en-US" sz="1100" dirty="0" smtClean="0">
                <a:latin typeface="メイリオ" panose="020B0604030504040204" pitchFamily="50" charset="-128"/>
                <a:ea typeface="メイリオ" panose="020B0604030504040204" pitchFamily="50" charset="-128"/>
              </a:rPr>
              <a:t>スライド</a:t>
            </a:r>
            <a:r>
              <a:rPr lang="en-US" altLang="ja-JP" sz="1100" dirty="0" smtClean="0">
                <a:latin typeface="メイリオ" panose="020B0604030504040204" pitchFamily="50" charset="-128"/>
                <a:ea typeface="メイリオ" panose="020B0604030504040204" pitchFamily="50" charset="-128"/>
              </a:rPr>
              <a:t>11&gt;</a:t>
            </a:r>
            <a:endParaRPr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62688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251</Words>
  <Application>Microsoft Office PowerPoint</Application>
  <PresentationFormat>ワイド画面</PresentationFormat>
  <Paragraphs>61</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A-OTF 新ゴ Pro R</vt:lpstr>
      <vt:lpstr>ＭＳ Ｐゴシック</vt:lpstr>
      <vt:lpstr>メイリオ</vt:lpstr>
      <vt:lpstr>游ゴシック</vt:lpstr>
      <vt:lpstr>Arial</vt:lpstr>
      <vt:lpstr>Office テーマ</vt:lpstr>
      <vt:lpstr>PowerPoint プレゼンテーション</vt:lpstr>
      <vt:lpstr>■ 授業の進め方</vt:lpstr>
      <vt:lpstr>■ 授業の進め方</vt:lpstr>
      <vt:lpstr>■ カードゲーム「チェンジメイカー」の振り返り</vt:lpstr>
      <vt:lpstr>■ 本教材のまとめ①</vt:lpstr>
      <vt:lpstr>■ 本教材のまとめ②</vt:lpstr>
    </vt:vector>
  </TitlesOfParts>
  <Company>国際大学GLOCOM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Day1.  イントロダクション／文化の豊かさとは？ スライド1-1</dc:title>
  <dc:creator>nkobayashi</dc:creator>
  <cp:lastModifiedBy>nkobayashi</cp:lastModifiedBy>
  <cp:revision>29</cp:revision>
  <dcterms:created xsi:type="dcterms:W3CDTF">2020-12-28T06:49:34Z</dcterms:created>
  <dcterms:modified xsi:type="dcterms:W3CDTF">2021-02-18T02:52:12Z</dcterms:modified>
</cp:coreProperties>
</file>