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57" r:id="rId3"/>
    <p:sldId id="265" r:id="rId4"/>
    <p:sldId id="26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4B97"/>
    <a:srgbClr val="6ED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12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893FB-B523-40B3-8DB2-D949F51B016D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821A6-DAD9-4E81-B1C0-D605ED84B2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56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FB117-2F84-471E-9BBC-C3CFCD42B2D0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D247B-B122-428F-8656-E07747418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31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1744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36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94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28724"/>
            <a:ext cx="10515600" cy="4676775"/>
          </a:xfrm>
        </p:spPr>
        <p:txBody>
          <a:bodyPr>
            <a:no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565900"/>
            <a:ext cx="4114800" cy="2921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71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46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7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62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32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88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812800" y="6530975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7A50D-BB73-4162-AE85-EE106EB909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47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9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6824"/>
            <a:ext cx="10515600" cy="4867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48800" y="6480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7A50D-BB73-4162-AE85-EE106EB909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21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1" sz="3200" kern="1200">
          <a:solidFill>
            <a:schemeClr val="tx1"/>
          </a:solidFill>
          <a:latin typeface="A-OTF 新ゴ Pro R" panose="020B0400000000000000" pitchFamily="34" charset="-128"/>
          <a:ea typeface="A-OTF 新ゴ Pro R" panose="020B0400000000000000" pitchFamily="34" charset="-128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725097" y="4023144"/>
            <a:ext cx="4427974" cy="488700"/>
          </a:xfrm>
        </p:spPr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5&gt;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55841" y="645789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政府標準利用規約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（後継バージョンがある場合は、それも可）に基づき利用を許諾する。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出典表記は、国際大学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GLOCOM/NHK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エンタープライズとする。（文字表記の場合）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8844" y="70339"/>
            <a:ext cx="450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デジタル時代の著作権を考える 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– 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豊かな文化を支える制度とは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5707464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84539" y="2526634"/>
            <a:ext cx="5109091" cy="95049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解説用スライド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「授業の進め方</a:t>
            </a:r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まとめ」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2125"/>
            <a:ext cx="5715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</a:t>
            </a:r>
            <a:r>
              <a:rPr lang="ja-JP" altLang="en-US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の進め方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80416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sz="36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創作活動で生計を立てられないクリエーターが存在する文化は、</a:t>
            </a:r>
          </a:p>
          <a:p>
            <a:r>
              <a:rPr lang="ja-JP" altLang="en-US" sz="36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「豊かな文化</a:t>
            </a:r>
            <a:r>
              <a:rPr lang="en-US" altLang="ja-JP" sz="36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3600" baseline="30000" dirty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と言えるのか？何らかの支援制度は必要ではないのか？</a:t>
            </a:r>
          </a:p>
          <a:p>
            <a:endParaRPr lang="ja-JP" altLang="en-US" sz="4000" baseline="30000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１）グループ分けをして、支持する立場を決める（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「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A.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豊かな文化といえる」「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B.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豊かな文化とはいえない」</a:t>
            </a:r>
          </a:p>
          <a:p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）グループ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ごとに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AB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それぞれの立場から意見をまとめる（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３）対抗討論（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  <a:p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４）まとめ（</a:t>
            </a:r>
            <a:r>
              <a:rPr lang="en-US" altLang="ja-JP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分）「クリエイターの収入と豊かな文化の関係は？</a:t>
            </a:r>
            <a:r>
              <a:rPr lang="ja-JP" altLang="en-US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9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文化の豊かさの例（</a:t>
            </a:r>
            <a:r>
              <a:rPr lang="en-US" altLang="ja-JP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Day1</a:t>
            </a:r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再掲）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80416"/>
            <a:ext cx="10515600" cy="4676775"/>
          </a:xfrm>
        </p:spPr>
        <p:txBody>
          <a:bodyPr tIns="324000">
            <a:noAutofit/>
          </a:bodyPr>
          <a:lstStyle/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文化の「豊かさ」には様々な側面があります。たとえば下記のようなものです。</a:t>
            </a: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経済性：クリエイターやアーティストが作品を作ることで生活を営むことができるかどうか</a:t>
            </a: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多様性：どんな表現であっても許され、多種多様なテーマや表現形態をとる作品が作られるか</a:t>
            </a: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参加性：誰でも作品を鑑賞・視聴でき、どんな人でもクリエイター・アーティストを目指せるか</a:t>
            </a: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継承性：先人の作品や表現技法がきちんと保存・公開され、それを踏まえて新たな作品を生み　　　	</a:t>
            </a:r>
            <a:r>
              <a:rPr lang="ja-JP" altLang="en-US" sz="28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出す</a:t>
            </a:r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ことができるか</a:t>
            </a:r>
          </a:p>
          <a:p>
            <a:endParaRPr lang="ja-JP" altLang="en-US" sz="28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創造性：革新的な表現や、新たなアイディアを盛り込んだ作品が多く作られるか</a:t>
            </a:r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178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5E4B9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 クリエイターと収入：まとめ</a:t>
            </a:r>
            <a:endParaRPr lang="ja-JP" altLang="en-US" dirty="0">
              <a:solidFill>
                <a:srgbClr val="5E4B9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580416"/>
            <a:ext cx="10154697" cy="4676775"/>
          </a:xfrm>
        </p:spPr>
        <p:txBody>
          <a:bodyPr tIns="324000">
            <a:noAutofit/>
          </a:bodyPr>
          <a:lstStyle/>
          <a:p>
            <a:pPr marL="361950" indent="-361950"/>
            <a:r>
              <a:rPr lang="en-US" altLang="ja-JP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創作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活動と収入の関係は、直接結びつかないこともありうる。</a:t>
            </a:r>
          </a:p>
          <a:p>
            <a:pPr marL="361950" indent="-361950"/>
            <a:endParaRPr lang="ja-JP" altLang="en-US" sz="3600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市場に任せる＝売れるものが「優れた作品」とは限らない。</a:t>
            </a:r>
          </a:p>
          <a:p>
            <a:pPr marL="361950" indent="-361950"/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着目する文化の豊かさによって「優れた作品」の評価軸は異なる。</a:t>
            </a:r>
          </a:p>
          <a:p>
            <a:pPr marL="361950" indent="-361950"/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支援制度の設計は、誰が・誰に・何を・どのように支援するのかを明確にする必要がある。</a:t>
            </a:r>
          </a:p>
          <a:p>
            <a:pPr marL="361950" indent="-361950"/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pPr marL="361950" indent="-361950"/>
            <a:r>
              <a:rPr lang="en-US" altLang="ja-JP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•	</a:t>
            </a:r>
            <a:r>
              <a:rPr lang="ja-JP" altLang="en-US" sz="36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支援制度の対象となる「優れた作品」と、それを生み出すクリエイターを選定するための手法や技術は確立していない。</a:t>
            </a:r>
            <a:endParaRPr lang="ja-JP" altLang="en-US" baseline="3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143444" y="136944"/>
            <a:ext cx="2952000" cy="236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&lt;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教員用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49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261</Words>
  <Application>Microsoft Office PowerPoint</Application>
  <PresentationFormat>ワイド画面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A-OTF 新ゴ Pro R</vt:lpstr>
      <vt:lpstr>ＭＳ Ｐゴシック</vt:lpstr>
      <vt:lpstr>メイリオ</vt:lpstr>
      <vt:lpstr>游ゴシック</vt:lpstr>
      <vt:lpstr>Arial</vt:lpstr>
      <vt:lpstr>Office テーマ</vt:lpstr>
      <vt:lpstr>PowerPoint プレゼンテーション</vt:lpstr>
      <vt:lpstr>■ 授業の進め方</vt:lpstr>
      <vt:lpstr>■ 文化の豊かさの例（Day1再掲）</vt:lpstr>
      <vt:lpstr>■ クリエイターと収入：まとめ</vt:lpstr>
    </vt:vector>
  </TitlesOfParts>
  <Company>国際大学GLOCOM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Day1.  イントロダクション／文化の豊かさとは？ スライド1-1</dc:title>
  <dc:creator>nkobayashi</dc:creator>
  <cp:lastModifiedBy>nkobayashi</cp:lastModifiedBy>
  <cp:revision>21</cp:revision>
  <dcterms:created xsi:type="dcterms:W3CDTF">2020-12-28T06:49:34Z</dcterms:created>
  <dcterms:modified xsi:type="dcterms:W3CDTF">2021-02-18T01:28:37Z</dcterms:modified>
</cp:coreProperties>
</file>