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7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4B97"/>
    <a:srgbClr val="6ED1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12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893FB-B523-40B3-8DB2-D949F51B016D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821A6-DAD9-4E81-B1C0-D605ED84B2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95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B117-2F84-471E-9BBC-C3CFCD42B2D0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D247B-B122-428F-8656-E07747418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317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715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36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4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28724"/>
            <a:ext cx="10515600" cy="4676775"/>
          </a:xfrm>
        </p:spPr>
        <p:txBody>
          <a:bodyPr>
            <a:no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00100" y="6565900"/>
            <a:ext cx="4114800" cy="29210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71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46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7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62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28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6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8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812800" y="6530975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7A50D-BB73-4162-AE85-EE106EB909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47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6824"/>
            <a:ext cx="10515600" cy="486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48800" y="64801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50D-BB73-4162-AE85-EE106EB909F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42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kumimoji="1" sz="3200" kern="1200">
          <a:solidFill>
            <a:schemeClr val="tx1"/>
          </a:solidFill>
          <a:latin typeface="A-OTF 新ゴ Pro R" panose="020B0400000000000000" pitchFamily="34" charset="-128"/>
          <a:ea typeface="A-OTF 新ゴ Pro R" panose="020B0400000000000000" pitchFamily="34" charset="-128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25097" y="4023144"/>
            <a:ext cx="4427974" cy="488700"/>
          </a:xfrm>
        </p:spPr>
        <p:txBody>
          <a:bodyPr/>
          <a:lstStyle/>
          <a:p>
            <a:r>
              <a:rPr lang="en-US" altLang="ja-JP" dirty="0">
                <a:latin typeface="A-OTF 新ゴ Pro R" panose="020B0400000000000000" pitchFamily="34" charset="-128"/>
                <a:ea typeface="A-OTF 新ゴ Pro R" panose="020B0400000000000000" pitchFamily="34" charset="-128"/>
              </a:rPr>
              <a:t>&lt;</a:t>
            </a:r>
            <a:r>
              <a:rPr lang="ja-JP" altLang="en-US" dirty="0">
                <a:latin typeface="A-OTF 新ゴ Pro R" panose="020B0400000000000000" pitchFamily="34" charset="-128"/>
                <a:ea typeface="A-OTF 新ゴ Pro R" panose="020B0400000000000000" pitchFamily="34" charset="-128"/>
              </a:rPr>
              <a:t>教員用</a:t>
            </a:r>
            <a:r>
              <a:rPr lang="en-US" altLang="ja-JP" dirty="0">
                <a:latin typeface="A-OTF 新ゴ Pro R" panose="020B0400000000000000" pitchFamily="34" charset="-128"/>
                <a:ea typeface="A-OTF 新ゴ Pro R" panose="020B0400000000000000" pitchFamily="34" charset="-128"/>
              </a:rPr>
              <a:t>_</a:t>
            </a:r>
            <a:r>
              <a:rPr lang="ja-JP" altLang="en-US" dirty="0" smtClean="0">
                <a:latin typeface="A-OTF 新ゴ Pro R" panose="020B0400000000000000" pitchFamily="34" charset="-128"/>
                <a:ea typeface="A-OTF 新ゴ Pro R" panose="020B0400000000000000" pitchFamily="34" charset="-128"/>
              </a:rPr>
              <a:t>スライド</a:t>
            </a:r>
            <a:r>
              <a:rPr lang="en-US" altLang="ja-JP" dirty="0" smtClean="0">
                <a:latin typeface="A-OTF 新ゴ Pro R" panose="020B0400000000000000" pitchFamily="34" charset="-128"/>
                <a:ea typeface="A-OTF 新ゴ Pro R" panose="020B0400000000000000" pitchFamily="34" charset="-128"/>
              </a:rPr>
              <a:t>7&gt;</a:t>
            </a:r>
            <a:endParaRPr kumimoji="1" lang="ja-JP" altLang="en-US" dirty="0">
              <a:latin typeface="A-OTF 新ゴ Pro R" panose="020B0400000000000000" pitchFamily="34" charset="-128"/>
              <a:ea typeface="A-OTF 新ゴ Pro R" panose="020B0400000000000000" pitchFamily="34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755841" y="6457890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政府標準利用規約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（後継バージョンがある場合は、それも可）に基づき利用を許諾する。</a:t>
            </a: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出典表記は、国際大学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GLOCOM/NHK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エンタープライズとする。（文字表記の場合）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88844" y="70339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デジタル時代の著作権を考える </a:t>
            </a:r>
            <a:r>
              <a:rPr lang="en-US" altLang="ja-JP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– </a:t>
            </a:r>
            <a:r>
              <a:rPr lang="ja-JP" altLang="en-US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豊かな文化を支える制度とは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5707464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84539" y="2526634"/>
            <a:ext cx="5109091" cy="95049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解説用スライド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「授業の進め方</a:t>
            </a:r>
            <a:r>
              <a:rPr lang="en-US" altLang="ja-JP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まと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め</a:t>
            </a:r>
            <a:r>
              <a:rPr lang="ja-JP" altLang="en-US" sz="36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2125"/>
            <a:ext cx="5715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lang="ja-JP" altLang="en-US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の進め方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4000" baseline="30000" dirty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「文化を豊かにするのは、どんなビジネスモデル？」</a:t>
            </a:r>
          </a:p>
          <a:p>
            <a:endParaRPr lang="ja-JP" altLang="en-US" sz="40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１）グループ分けをして、支持する立場を決める（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「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A.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広告モデル」「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B.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サブスクモデル」「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C.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フィジカル」</a:t>
            </a:r>
          </a:p>
          <a:p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２）  グループごとに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ABC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それぞれの立場から意見をまとめる（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３）グループ討論（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  <a:p>
            <a:endParaRPr lang="ja-JP" altLang="en-US" sz="36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４）まとめ（</a:t>
            </a:r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ja-JP" altLang="en-US" sz="24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09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文化の豊かさの例（</a:t>
            </a:r>
            <a:r>
              <a:rPr lang="en-US" altLang="ja-JP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Day1</a:t>
            </a:r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再掲）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80416"/>
            <a:ext cx="10515600" cy="4676775"/>
          </a:xfrm>
        </p:spPr>
        <p:txBody>
          <a:bodyPr tIns="324000">
            <a:noAutofit/>
          </a:bodyPr>
          <a:lstStyle/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文化の「豊かさ」には様々な側面があります。たとえば下記のようなものです。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経済性：クリエイターやアーティストが作品を作ることで生活を営むことができるかどうか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多様性：どんな表現であっても許され、多種多様なテーマや表現形態をとる作品が作られるか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参加性：誰でも作品を鑑賞・視聴でき、どんな人でもクリエイター・アーティストを目指せるか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継承性：先人の作品や表現技法がきちんと保存・公開され、それを踏まえて新たな作品を生み　　　	</a:t>
            </a:r>
            <a:r>
              <a:rPr lang="ja-JP" altLang="en-US" sz="28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出す</a:t>
            </a:r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ことができるか</a:t>
            </a:r>
          </a:p>
          <a:p>
            <a:endParaRPr lang="ja-JP" altLang="en-US" sz="28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創造性：革新的な表現や、新たなアイディアを盛り込んだ作品が多く作られるか</a:t>
            </a:r>
            <a:endParaRPr lang="ja-JP" altLang="en-US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2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1161"/>
            <a:ext cx="10515600" cy="10795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まとめ：コンテンツ産業のビジネスモデル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1580416"/>
            <a:ext cx="10938469" cy="4676775"/>
          </a:xfrm>
        </p:spPr>
        <p:txBody>
          <a:bodyPr tIns="324000">
            <a:noAutofit/>
          </a:bodyPr>
          <a:lstStyle/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コンテンツ産業の登場人物＝ステークホルダーには、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①作品のユーザー（鑑賞者・視聴者）、②クリエイター、③インターネットサービス提供者や販売者、④広告主などが存在している。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しかし、それぞれの利害は必ずしも一致しない。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ビジネスモデルには、コンテンツのジャンル／ユーザー／クリエイターによって相性が良いもの、悪いものがある。</a:t>
            </a:r>
          </a:p>
          <a:p>
            <a:pPr marL="361950" indent="-361950"/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pPr marL="361950" indent="-361950"/>
            <a:r>
              <a:rPr lang="en-US" altLang="ja-JP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•	</a:t>
            </a:r>
            <a:r>
              <a:rPr lang="ja-JP" altLang="en-US" sz="36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「文化を豊かにする」ビジネスモデルを構築するには、さまざまな側面に考慮しつつ、バランスの取れた創作環境を作るのが望ましい。</a:t>
            </a:r>
            <a:endParaRPr lang="ja-JP" altLang="en-US" sz="2400" baseline="30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647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1161"/>
            <a:ext cx="10515600" cy="10795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solidFill>
                  <a:srgbClr val="5E4B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 まとめ：コンテンツ産業のビジネスモデル</a:t>
            </a:r>
            <a:endParaRPr lang="ja-JP" altLang="en-US" dirty="0">
              <a:solidFill>
                <a:srgbClr val="5E4B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9143444" y="136944"/>
            <a:ext cx="2952000" cy="236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教員用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_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1" b="19412"/>
          <a:stretch/>
        </p:blipFill>
        <p:spPr>
          <a:xfrm>
            <a:off x="0" y="1738365"/>
            <a:ext cx="12192000" cy="444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70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251</Words>
  <Application>Microsoft Office PowerPoint</Application>
  <PresentationFormat>ワイド画面</PresentationFormat>
  <Paragraphs>41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A-OTF 新ゴ Pro R</vt:lpstr>
      <vt:lpstr>ＭＳ Ｐゴシック</vt:lpstr>
      <vt:lpstr>メイリオ</vt:lpstr>
      <vt:lpstr>游ゴシック</vt:lpstr>
      <vt:lpstr>Arial</vt:lpstr>
      <vt:lpstr>Office テーマ</vt:lpstr>
      <vt:lpstr>PowerPoint プレゼンテーション</vt:lpstr>
      <vt:lpstr>■ 授業の進め方</vt:lpstr>
      <vt:lpstr>■ 文化の豊かさの例（Day1再掲）</vt:lpstr>
      <vt:lpstr>■ まとめ：コンテンツ産業のビジネスモデル</vt:lpstr>
      <vt:lpstr>■ まとめ：コンテンツ産業のビジネスモデル</vt:lpstr>
    </vt:vector>
  </TitlesOfParts>
  <Company>国際大学GLOCOM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Day1.  イントロダクション／文化の豊かさとは？ スライド1-1</dc:title>
  <dc:creator>nkobayashi</dc:creator>
  <cp:lastModifiedBy>nkobayashi</cp:lastModifiedBy>
  <cp:revision>24</cp:revision>
  <dcterms:created xsi:type="dcterms:W3CDTF">2020-12-28T06:49:34Z</dcterms:created>
  <dcterms:modified xsi:type="dcterms:W3CDTF">2021-02-18T01:46:38Z</dcterms:modified>
</cp:coreProperties>
</file>