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57" r:id="rId3"/>
    <p:sldId id="265" r:id="rId4"/>
    <p:sldId id="26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4B97"/>
    <a:srgbClr val="C9C2DE"/>
    <a:srgbClr val="6ED1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2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312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893FB-B523-40B3-8DB2-D949F51B016D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5821A6-DAD9-4E81-B1C0-D605ED84B2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956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FB117-2F84-471E-9BBC-C3CFCD42B2D0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D247B-B122-428F-8656-E07747418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317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7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71500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448800" y="64801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767A50D-BB73-4162-AE85-EE106EB909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1744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368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946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228724"/>
            <a:ext cx="10515600" cy="4676775"/>
          </a:xfrm>
        </p:spPr>
        <p:txBody>
          <a:bodyPr>
            <a:no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00100" y="6565900"/>
            <a:ext cx="4114800" cy="2921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715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46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471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62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328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65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88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47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79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266824"/>
            <a:ext cx="10515600" cy="48672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448800" y="64801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7A50D-BB73-4162-AE85-EE106EB909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4210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A-OTF 新ゴ Pro R" panose="020B0400000000000000" pitchFamily="34" charset="-128"/>
          <a:ea typeface="A-OTF 新ゴ Pro R" panose="020B0400000000000000" pitchFamily="34" charset="-128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kumimoji="1" sz="3200" kern="1200">
          <a:solidFill>
            <a:schemeClr val="tx1"/>
          </a:solidFill>
          <a:latin typeface="A-OTF 新ゴ Pro R" panose="020B0400000000000000" pitchFamily="34" charset="-128"/>
          <a:ea typeface="A-OTF 新ゴ Pro R" panose="020B0400000000000000" pitchFamily="34" charset="-128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725097" y="4023144"/>
            <a:ext cx="4427974" cy="488700"/>
          </a:xfrm>
        </p:spPr>
        <p:txBody>
          <a:bodyPr/>
          <a:lstStyle/>
          <a:p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8&gt;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755841" y="6457890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政府標準利用規約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（後継バージョンがある場合は、それも可）に基づき利用を許諾する。</a:t>
            </a: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出典表記は、国際大学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GLOCOM/NHK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エンタープライズとする。（文字表記の場合）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88844" y="70339"/>
            <a:ext cx="4503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デジタル時代の著作権を考える 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– 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豊かな文化を支える制度とは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5707464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84539" y="2526634"/>
            <a:ext cx="5109091" cy="95049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解説用スライド</a:t>
            </a:r>
            <a:r>
              <a:rPr lang="en-US" altLang="ja-JP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「授業の進め方</a:t>
            </a:r>
            <a:r>
              <a:rPr lang="en-US" altLang="ja-JP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著作権の考え方」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2125"/>
            <a:ext cx="57150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57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 </a:t>
            </a:r>
            <a:r>
              <a:rPr lang="ja-JP" altLang="en-US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授業</a:t>
            </a:r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の進め方</a:t>
            </a:r>
            <a:endParaRPr lang="ja-JP" altLang="en-US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580416"/>
            <a:ext cx="10515600" cy="4676775"/>
          </a:xfrm>
        </p:spPr>
        <p:txBody>
          <a:bodyPr tIns="324000">
            <a:noAutofit/>
          </a:bodyPr>
          <a:lstStyle/>
          <a:p>
            <a:r>
              <a:rPr lang="ja-JP" altLang="en-US" sz="3600" baseline="30000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著作権制度は、</a:t>
            </a:r>
          </a:p>
          <a:p>
            <a:r>
              <a:rPr lang="ja-JP" altLang="en-US" sz="3600" baseline="30000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「豊かな文化」にどのように寄与しているのだろうか？</a:t>
            </a:r>
          </a:p>
          <a:p>
            <a:r>
              <a:rPr lang="ja-JP" altLang="en-US" sz="3600" baseline="30000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「豊かな文化の醸成」を阻害していないだろうか？</a:t>
            </a:r>
            <a:endParaRPr lang="ja-JP" altLang="en-US" sz="4000" baseline="30000" dirty="0" smtClean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baseline="30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イントロダクション動画の視聴と進め方の説明（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</a:p>
          <a:p>
            <a:pPr>
              <a:lnSpc>
                <a:spcPct val="150000"/>
              </a:lnSpc>
            </a:pP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2)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著作権の考え方についてのレクチャー（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</a:p>
          <a:p>
            <a:pPr>
              <a:lnSpc>
                <a:spcPct val="150000"/>
              </a:lnSpc>
            </a:pP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3)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個人ワークシート記入（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</a:p>
          <a:p>
            <a:pPr>
              <a:lnSpc>
                <a:spcPct val="150000"/>
              </a:lnSpc>
            </a:pP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4)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発表・共有（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</a:p>
          <a:p>
            <a:pPr>
              <a:lnSpc>
                <a:spcPct val="150000"/>
              </a:lnSpc>
            </a:pP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5)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まとめと次回予告（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  <a:endParaRPr lang="ja-JP" altLang="en-US" sz="28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9143444" y="136944"/>
            <a:ext cx="2952000" cy="23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8&gt;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094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>
            <a:off x="5940251" y="6049110"/>
            <a:ext cx="3887038" cy="562705"/>
          </a:xfrm>
          <a:prstGeom prst="rect">
            <a:avLst/>
          </a:prstGeom>
          <a:solidFill>
            <a:srgbClr val="C9C2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039816" y="2208579"/>
            <a:ext cx="8179358" cy="2011729"/>
          </a:xfrm>
          <a:prstGeom prst="rect">
            <a:avLst/>
          </a:prstGeom>
          <a:solidFill>
            <a:srgbClr val="C9C2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二等辺三角形 19"/>
          <p:cNvSpPr/>
          <p:nvPr/>
        </p:nvSpPr>
        <p:spPr>
          <a:xfrm>
            <a:off x="2190426" y="1868993"/>
            <a:ext cx="601579" cy="1008184"/>
          </a:xfrm>
          <a:prstGeom prst="triangle">
            <a:avLst/>
          </a:prstGeom>
          <a:solidFill>
            <a:srgbClr val="C9C2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solidFill>
                  <a:srgbClr val="5E4B97"/>
                </a:solidFill>
                <a:latin typeface="A-OTF 新ゴ Pro R" panose="020B0400000000000000" pitchFamily="34" charset="-128"/>
                <a:ea typeface="A-OTF 新ゴ Pro R" panose="020B0400000000000000" pitchFamily="34" charset="-128"/>
              </a:rPr>
              <a:t>■ 著作権とは何か</a:t>
            </a:r>
            <a:endParaRPr lang="ja-JP" altLang="en-US" dirty="0">
              <a:solidFill>
                <a:srgbClr val="5E4B97"/>
              </a:solidFill>
              <a:latin typeface="A-OTF 新ゴ Pro R" panose="020B0400000000000000" pitchFamily="34" charset="-128"/>
              <a:ea typeface="A-OTF 新ゴ Pro R" panose="020B0400000000000000" pitchFamily="34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9143444" y="136944"/>
            <a:ext cx="2952000" cy="23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&gt;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14401" y="1417833"/>
            <a:ext cx="5929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自分の </a:t>
            </a:r>
            <a:r>
              <a:rPr lang="ja-JP" altLang="en-US" sz="2400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創作物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を勝手に使用されない権利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740492" y="3128622"/>
            <a:ext cx="693811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 自分の考えや気持ち（単なる事実はデータは含まない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 他人の作品の模倣ではない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表現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 具体的な表現に限定（アイディアは保護しない）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14401" y="4643057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目的：文化の発展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98456" y="5374894"/>
            <a:ext cx="43909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勝手に使用できる </a:t>
            </a:r>
            <a:r>
              <a:rPr lang="ja-JP" altLang="en-US" sz="2400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例外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もある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220685" y="2411607"/>
            <a:ext cx="1959429" cy="532562"/>
          </a:xfrm>
          <a:prstGeom prst="rect">
            <a:avLst/>
          </a:prstGeom>
          <a:solidFill>
            <a:schemeClr val="bg1"/>
          </a:solidFill>
          <a:ln w="19050">
            <a:solidFill>
              <a:srgbClr val="5E4B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538694" y="2411607"/>
            <a:ext cx="1359690" cy="532562"/>
          </a:xfrm>
          <a:prstGeom prst="rect">
            <a:avLst/>
          </a:prstGeom>
          <a:solidFill>
            <a:schemeClr val="bg1"/>
          </a:solidFill>
          <a:ln w="19050">
            <a:solidFill>
              <a:srgbClr val="5E4B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266885" y="2411607"/>
            <a:ext cx="1078461" cy="532562"/>
          </a:xfrm>
          <a:prstGeom prst="rect">
            <a:avLst/>
          </a:prstGeom>
          <a:solidFill>
            <a:schemeClr val="bg1"/>
          </a:solidFill>
          <a:ln w="19050">
            <a:solidFill>
              <a:srgbClr val="5E4B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868994" y="4599587"/>
            <a:ext cx="1698172" cy="532562"/>
          </a:xfrm>
          <a:prstGeom prst="rect">
            <a:avLst/>
          </a:prstGeom>
          <a:noFill/>
          <a:ln w="19050">
            <a:solidFill>
              <a:srgbClr val="5E4B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185687" y="2425832"/>
            <a:ext cx="6545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①思想・感情 を ②創作的 に ③表現 したもの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屈折矢印 21"/>
          <p:cNvSpPr/>
          <p:nvPr/>
        </p:nvSpPr>
        <p:spPr>
          <a:xfrm rot="5400000">
            <a:off x="2596065" y="5131116"/>
            <a:ext cx="682434" cy="731520"/>
          </a:xfrm>
          <a:prstGeom prst="bentUpArrow">
            <a:avLst>
              <a:gd name="adj1" fmla="val 32362"/>
              <a:gd name="adj2" fmla="val 34571"/>
              <a:gd name="adj3" fmla="val 26472"/>
            </a:avLst>
          </a:prstGeom>
          <a:solidFill>
            <a:srgbClr val="C9C2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二等辺三角形 23"/>
          <p:cNvSpPr/>
          <p:nvPr/>
        </p:nvSpPr>
        <p:spPr>
          <a:xfrm>
            <a:off x="5940135" y="5759379"/>
            <a:ext cx="601579" cy="751953"/>
          </a:xfrm>
          <a:prstGeom prst="triangle">
            <a:avLst/>
          </a:prstGeom>
          <a:solidFill>
            <a:srgbClr val="C9C2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031608" y="6141869"/>
            <a:ext cx="36471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たとえば、引用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私的複製など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178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solidFill>
                  <a:srgbClr val="5E4B97"/>
                </a:solidFill>
                <a:latin typeface="A-OTF 新ゴ Pro R" panose="020B0400000000000000" pitchFamily="34" charset="-128"/>
                <a:ea typeface="A-OTF 新ゴ Pro R" panose="020B0400000000000000" pitchFamily="34" charset="-128"/>
              </a:rPr>
              <a:t>■ なぜ著作権が必要とされたのか</a:t>
            </a:r>
            <a:endParaRPr lang="ja-JP" altLang="en-US" dirty="0">
              <a:solidFill>
                <a:srgbClr val="5E4B97"/>
              </a:solidFill>
              <a:latin typeface="A-OTF 新ゴ Pro R" panose="020B0400000000000000" pitchFamily="34" charset="-128"/>
              <a:ea typeface="A-OTF 新ゴ Pro R" panose="020B0400000000000000" pitchFamily="34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9143444" y="136944"/>
            <a:ext cx="2952000" cy="23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&gt;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656698" y="1533227"/>
            <a:ext cx="1021582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活版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印刷機の発明により大量印刷が可能に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→ 作者に無断で印刷された海賊版の書物が大量に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出回る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イギリス・アン女王法＝世界初の著作権法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本の作者やその本の購入者（出版業者）に印刷の独占権（コピーライト）を付与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→ 海賊版から作者を保護することで学問の進歩を奨励</a:t>
            </a:r>
          </a:p>
          <a:p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作者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の経済的利益を守ることで創作活動が継続的にできるようになる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→文化の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発展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当初は本の印刷の権利の保護の対象だったが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のちに音楽や美術、写真、映像、コンピュータプログラムなどにも保護の対象が広がる</a:t>
            </a:r>
          </a:p>
        </p:txBody>
      </p:sp>
      <p:sp>
        <p:nvSpPr>
          <p:cNvPr id="21" name="屈折矢印 20"/>
          <p:cNvSpPr/>
          <p:nvPr/>
        </p:nvSpPr>
        <p:spPr>
          <a:xfrm rot="5400000">
            <a:off x="777052" y="5371618"/>
            <a:ext cx="682434" cy="731520"/>
          </a:xfrm>
          <a:prstGeom prst="bentUpArrow">
            <a:avLst>
              <a:gd name="adj1" fmla="val 32362"/>
              <a:gd name="adj2" fmla="val 34571"/>
              <a:gd name="adj3" fmla="val 26472"/>
            </a:avLst>
          </a:prstGeom>
          <a:solidFill>
            <a:srgbClr val="C9C2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屈折矢印 24"/>
          <p:cNvSpPr/>
          <p:nvPr/>
        </p:nvSpPr>
        <p:spPr>
          <a:xfrm rot="5400000">
            <a:off x="777052" y="4208761"/>
            <a:ext cx="682434" cy="731520"/>
          </a:xfrm>
          <a:prstGeom prst="bentUpArrow">
            <a:avLst>
              <a:gd name="adj1" fmla="val 32362"/>
              <a:gd name="adj2" fmla="val 34571"/>
              <a:gd name="adj3" fmla="val 26472"/>
            </a:avLst>
          </a:prstGeom>
          <a:solidFill>
            <a:srgbClr val="C9C2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楕円 5"/>
          <p:cNvSpPr/>
          <p:nvPr/>
        </p:nvSpPr>
        <p:spPr>
          <a:xfrm>
            <a:off x="502286" y="1448813"/>
            <a:ext cx="989630" cy="989630"/>
          </a:xfrm>
          <a:prstGeom prst="ellipse">
            <a:avLst/>
          </a:prstGeom>
          <a:solidFill>
            <a:schemeClr val="bg1"/>
          </a:solidFill>
          <a:ln w="19050">
            <a:solidFill>
              <a:srgbClr val="5E4B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kumimoji="1" lang="ja-JP" altLang="en-US" sz="1400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楕円 25"/>
          <p:cNvSpPr/>
          <p:nvPr/>
        </p:nvSpPr>
        <p:spPr>
          <a:xfrm>
            <a:off x="502286" y="2804447"/>
            <a:ext cx="989630" cy="989630"/>
          </a:xfrm>
          <a:prstGeom prst="ellipse">
            <a:avLst/>
          </a:prstGeom>
          <a:solidFill>
            <a:schemeClr val="bg1"/>
          </a:solidFill>
          <a:ln w="19050">
            <a:solidFill>
              <a:srgbClr val="5E4B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kumimoji="1" lang="ja-JP" altLang="en-US" sz="1400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89496" y="3124018"/>
            <a:ext cx="986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1710</a:t>
            </a:r>
            <a:r>
              <a:rPr lang="ja-JP" altLang="en-US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516748" y="1772999"/>
            <a:ext cx="9316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世紀</a:t>
            </a:r>
            <a:endParaRPr lang="ja-JP" altLang="en-US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626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394</Words>
  <Application>Microsoft Office PowerPoint</Application>
  <PresentationFormat>ワイド画面</PresentationFormat>
  <Paragraphs>45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A-OTF 新ゴ Pro R</vt:lpstr>
      <vt:lpstr>ＭＳ Ｐゴシック</vt:lpstr>
      <vt:lpstr>メイリオ</vt:lpstr>
      <vt:lpstr>游ゴシック</vt:lpstr>
      <vt:lpstr>Arial</vt:lpstr>
      <vt:lpstr>Office テーマ</vt:lpstr>
      <vt:lpstr>PowerPoint プレゼンテーション</vt:lpstr>
      <vt:lpstr>■ 授業の進め方</vt:lpstr>
      <vt:lpstr>■ 著作権とは何か</vt:lpstr>
      <vt:lpstr>■ なぜ著作権が必要とされたのか</vt:lpstr>
    </vt:vector>
  </TitlesOfParts>
  <Company>国際大学GLOCOM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Day1.  イントロダクション／文化の豊かさとは？ スライド1-1</dc:title>
  <dc:creator>nkobayashi</dc:creator>
  <cp:lastModifiedBy>nkobayashi</cp:lastModifiedBy>
  <cp:revision>25</cp:revision>
  <dcterms:created xsi:type="dcterms:W3CDTF">2020-12-28T06:49:34Z</dcterms:created>
  <dcterms:modified xsi:type="dcterms:W3CDTF">2021-02-18T02:06:52Z</dcterms:modified>
</cp:coreProperties>
</file>