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62" r:id="rId2"/>
    <p:sldId id="257" r:id="rId3"/>
    <p:sldId id="263" r:id="rId4"/>
    <p:sldId id="264" r:id="rId5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E4B97"/>
    <a:srgbClr val="C9C2DE"/>
    <a:srgbClr val="6ED1F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5" d="100"/>
          <a:sy n="95" d="100"/>
        </p:scale>
        <p:origin x="27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3" d="100"/>
          <a:sy n="73" d="100"/>
        </p:scale>
        <p:origin x="3120" y="5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7893FB-B523-40B3-8DB2-D949F51B016D}" type="datetimeFigureOut">
              <a:rPr kumimoji="1" lang="ja-JP" altLang="en-US" smtClean="0"/>
              <a:t>2021/2/18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5821A6-DAD9-4E81-B1C0-D605ED84B2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159560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2FB117-2F84-471E-9BBC-C3CFCD42B2D0}" type="datetimeFigureOut">
              <a:rPr kumimoji="1" lang="ja-JP" altLang="en-US" smtClean="0"/>
              <a:t>2021/2/18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3D247B-B122-428F-8656-E077474180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23178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7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571500" y="6492875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ja-JP" altLang="en-US" dirty="0"/>
          </a:p>
        </p:txBody>
      </p:sp>
      <p:sp>
        <p:nvSpPr>
          <p:cNvPr id="8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9448800" y="64801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7767A50D-BB73-4162-AE85-EE106EB909F3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1217443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812800" y="6530975"/>
            <a:ext cx="41148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7A50D-BB73-4162-AE85-EE106EB909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713682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812800" y="6530975"/>
            <a:ext cx="41148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7A50D-BB73-4162-AE85-EE106EB909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579464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228724"/>
            <a:ext cx="10515600" cy="4676775"/>
          </a:xfrm>
        </p:spPr>
        <p:txBody>
          <a:bodyPr>
            <a:no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800100" y="6565900"/>
            <a:ext cx="4114800" cy="292100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7A50D-BB73-4162-AE85-EE106EB909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767157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812800" y="6530975"/>
            <a:ext cx="41148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7A50D-BB73-4162-AE85-EE106EB909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124639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>
          <a:xfrm>
            <a:off x="812800" y="6530975"/>
            <a:ext cx="41148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7A50D-BB73-4162-AE85-EE106EB909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54710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>
          <a:xfrm>
            <a:off x="812800" y="6530975"/>
            <a:ext cx="41148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7A50D-BB73-4162-AE85-EE106EB909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862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>
          <a:xfrm>
            <a:off x="812800" y="6530975"/>
            <a:ext cx="41148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7A50D-BB73-4162-AE85-EE106EB909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873286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>
          <a:xfrm>
            <a:off x="812800" y="6530975"/>
            <a:ext cx="41148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7A50D-BB73-4162-AE85-EE106EB909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2654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>
          <a:xfrm>
            <a:off x="812800" y="6530975"/>
            <a:ext cx="41148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7A50D-BB73-4162-AE85-EE106EB909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68897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>
          <a:xfrm>
            <a:off x="812800" y="6530975"/>
            <a:ext cx="41148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7A50D-BB73-4162-AE85-EE106EB909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094797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079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266824"/>
            <a:ext cx="10515600" cy="486727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9448800" y="64801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67A50D-BB73-4162-AE85-EE106EB909F3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8642101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000" kern="1200">
          <a:solidFill>
            <a:schemeClr val="tx1"/>
          </a:solidFill>
          <a:latin typeface="A-OTF 新ゴ Pro R" panose="020B0400000000000000" pitchFamily="34" charset="-128"/>
          <a:ea typeface="A-OTF 新ゴ Pro R" panose="020B0400000000000000" pitchFamily="34" charset="-128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kumimoji="1" sz="3200" kern="1200">
          <a:solidFill>
            <a:schemeClr val="tx1"/>
          </a:solidFill>
          <a:latin typeface="A-OTF 新ゴ Pro R" panose="020B0400000000000000" pitchFamily="34" charset="-128"/>
          <a:ea typeface="A-OTF 新ゴ Pro R" panose="020B0400000000000000" pitchFamily="34" charset="-128"/>
          <a:cs typeface="+mn-cs"/>
        </a:defRPr>
      </a:lvl1pPr>
      <a:lvl2pPr marL="4572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kumimoji="1" sz="2800" kern="1200">
          <a:solidFill>
            <a:schemeClr val="tx1"/>
          </a:solidFill>
          <a:latin typeface="ＭＳ Ｐゴシック" panose="020B0600070205080204" pitchFamily="50" charset="-128"/>
          <a:ea typeface="ＭＳ Ｐゴシック" panose="020B0600070205080204" pitchFamily="50" charset="-128"/>
          <a:cs typeface="+mn-cs"/>
        </a:defRPr>
      </a:lvl2pPr>
      <a:lvl3pPr marL="9144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kumimoji="1" sz="2400" kern="1200">
          <a:solidFill>
            <a:schemeClr val="tx1"/>
          </a:solidFill>
          <a:latin typeface="ＭＳ Ｐゴシック" panose="020B0600070205080204" pitchFamily="50" charset="-128"/>
          <a:ea typeface="ＭＳ Ｐゴシック" panose="020B0600070205080204" pitchFamily="50" charset="-128"/>
          <a:cs typeface="+mn-cs"/>
        </a:defRPr>
      </a:lvl3pPr>
      <a:lvl4pPr marL="13716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kumimoji="1" sz="2000" kern="1200">
          <a:solidFill>
            <a:schemeClr val="tx1"/>
          </a:solidFill>
          <a:latin typeface="ＭＳ Ｐゴシック" panose="020B0600070205080204" pitchFamily="50" charset="-128"/>
          <a:ea typeface="ＭＳ Ｐゴシック" panose="020B0600070205080204" pitchFamily="50" charset="-128"/>
          <a:cs typeface="+mn-cs"/>
        </a:defRPr>
      </a:lvl4pPr>
      <a:lvl5pPr marL="18288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kumimoji="1" sz="2000" kern="1200">
          <a:solidFill>
            <a:schemeClr val="tx1"/>
          </a:solidFill>
          <a:latin typeface="ＭＳ Ｐゴシック" panose="020B0600070205080204" pitchFamily="50" charset="-128"/>
          <a:ea typeface="ＭＳ Ｐゴシック" panose="020B0600070205080204" pitchFamily="50" charset="-128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6725097" y="4023144"/>
            <a:ext cx="4427974" cy="488700"/>
          </a:xfrm>
        </p:spPr>
        <p:txBody>
          <a:bodyPr/>
          <a:lstStyle/>
          <a:p>
            <a:r>
              <a:rPr lang="en-US" altLang="ja-JP" dirty="0">
                <a:latin typeface="メイリオ" panose="020B0604030504040204" pitchFamily="50" charset="-128"/>
                <a:ea typeface="メイリオ" panose="020B0604030504040204" pitchFamily="50" charset="-128"/>
              </a:rPr>
              <a:t>&lt;</a:t>
            </a: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教員用</a:t>
            </a:r>
            <a:r>
              <a:rPr lang="en-US" altLang="ja-JP" dirty="0">
                <a:latin typeface="メイリオ" panose="020B0604030504040204" pitchFamily="50" charset="-128"/>
                <a:ea typeface="メイリオ" panose="020B0604030504040204" pitchFamily="50" charset="-128"/>
              </a:rPr>
              <a:t>_</a:t>
            </a:r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スライド</a:t>
            </a:r>
            <a:r>
              <a:rPr lang="en-US" altLang="ja-JP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9&gt;</a:t>
            </a:r>
            <a:endParaRPr kumimoji="1"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6755841" y="6457890"/>
            <a:ext cx="6096000" cy="40011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政府標準利用規約</a:t>
            </a:r>
            <a:r>
              <a:rPr lang="en-US" altLang="ja-JP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2.0</a:t>
            </a:r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（後継バージョンがある場合は、それも可）に基づき利用を許諾する。</a:t>
            </a:r>
          </a:p>
          <a:p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出典表記は、国際大学</a:t>
            </a:r>
            <a:r>
              <a:rPr lang="en-US" altLang="ja-JP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GLOCOM/NHK</a:t>
            </a:r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エンタープライズとする。（文字表記の場合）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7688844" y="70339"/>
            <a:ext cx="45031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baseline="30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デジタル時代の著作権を考える </a:t>
            </a:r>
            <a:r>
              <a:rPr lang="en-US" altLang="ja-JP" baseline="30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– </a:t>
            </a:r>
            <a:r>
              <a:rPr lang="ja-JP" altLang="en-US" baseline="30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豊かな文化を支える制度とは</a:t>
            </a:r>
            <a:endParaRPr kumimoji="1"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0" y="0"/>
            <a:ext cx="5707464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6384539" y="2526634"/>
            <a:ext cx="5109091" cy="950494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ctr"/>
            <a:r>
              <a:rPr lang="ja-JP" altLang="en-US" sz="3600" baseline="30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解説用スライド</a:t>
            </a:r>
            <a:r>
              <a:rPr lang="en-US" altLang="ja-JP" sz="3600" baseline="30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/>
            </a:r>
            <a:br>
              <a:rPr lang="en-US" altLang="ja-JP" sz="3600" baseline="30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ja-JP" altLang="en-US" sz="3600" baseline="30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「授業の進め方</a:t>
            </a:r>
            <a:r>
              <a:rPr lang="en-US" altLang="ja-JP" sz="3600" baseline="30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/</a:t>
            </a:r>
            <a:r>
              <a:rPr lang="ja-JP" altLang="en-US" sz="3600" baseline="30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著作権の考え方」</a:t>
            </a:r>
            <a:endParaRPr kumimoji="1" lang="ja-JP" altLang="en-US" sz="3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762125"/>
            <a:ext cx="5715000" cy="3333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9574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>
                <a:solidFill>
                  <a:srgbClr val="5E4B97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■ </a:t>
            </a:r>
            <a:r>
              <a:rPr lang="ja-JP" altLang="en-US" dirty="0">
                <a:solidFill>
                  <a:srgbClr val="5E4B97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授業</a:t>
            </a:r>
            <a:r>
              <a:rPr lang="ja-JP" altLang="en-US" dirty="0" smtClean="0">
                <a:solidFill>
                  <a:srgbClr val="5E4B97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の進め方</a:t>
            </a:r>
            <a:endParaRPr lang="ja-JP" altLang="en-US" dirty="0">
              <a:solidFill>
                <a:srgbClr val="5E4B97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580416"/>
            <a:ext cx="10515600" cy="4676775"/>
          </a:xfrm>
        </p:spPr>
        <p:txBody>
          <a:bodyPr tIns="324000">
            <a:noAutofit/>
          </a:bodyPr>
          <a:lstStyle/>
          <a:p>
            <a:r>
              <a:rPr lang="ja-JP" altLang="en-US" sz="3600" baseline="30000" dirty="0">
                <a:solidFill>
                  <a:srgbClr val="5E4B97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他人の創作的表現を許可がなくても使える</a:t>
            </a:r>
          </a:p>
          <a:p>
            <a:r>
              <a:rPr lang="ja-JP" altLang="en-US" sz="3600" baseline="30000" dirty="0">
                <a:solidFill>
                  <a:srgbClr val="5E4B97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条件を設けるとしたら、どんな条件にすべきだろう？</a:t>
            </a:r>
          </a:p>
          <a:p>
            <a:endParaRPr lang="en-US" altLang="ja-JP" baseline="300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en-US" altLang="ja-JP" sz="3600" baseline="30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1)</a:t>
            </a:r>
            <a:r>
              <a:rPr lang="ja-JP" altLang="en-US" sz="3600" baseline="30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イントロダクション動画の視聴と進め方の説明（</a:t>
            </a:r>
            <a:r>
              <a:rPr lang="en-US" altLang="ja-JP" sz="3600" baseline="30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5</a:t>
            </a:r>
            <a:r>
              <a:rPr lang="ja-JP" altLang="en-US" sz="3600" baseline="30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分）</a:t>
            </a:r>
          </a:p>
          <a:p>
            <a:pPr>
              <a:lnSpc>
                <a:spcPct val="150000"/>
              </a:lnSpc>
            </a:pPr>
            <a:r>
              <a:rPr lang="en-US" altLang="ja-JP" sz="3600" baseline="30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2)</a:t>
            </a:r>
            <a:r>
              <a:rPr lang="ja-JP" altLang="en-US" sz="3600" baseline="30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プレゼンテーションのためのグループワーク（</a:t>
            </a:r>
            <a:r>
              <a:rPr lang="en-US" altLang="ja-JP" sz="3600" baseline="30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20</a:t>
            </a:r>
            <a:r>
              <a:rPr lang="ja-JP" altLang="en-US" sz="3600" baseline="30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分）</a:t>
            </a:r>
          </a:p>
          <a:p>
            <a:pPr>
              <a:lnSpc>
                <a:spcPct val="150000"/>
              </a:lnSpc>
            </a:pPr>
            <a:r>
              <a:rPr lang="en-US" altLang="ja-JP" sz="3600" baseline="30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3)</a:t>
            </a:r>
            <a:r>
              <a:rPr lang="ja-JP" altLang="en-US" sz="3600" baseline="30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プレゼンテーション（</a:t>
            </a:r>
            <a:r>
              <a:rPr lang="en-US" altLang="ja-JP" sz="3600" baseline="30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20</a:t>
            </a:r>
            <a:r>
              <a:rPr lang="ja-JP" altLang="en-US" sz="3600" baseline="30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分）</a:t>
            </a:r>
          </a:p>
          <a:p>
            <a:pPr>
              <a:lnSpc>
                <a:spcPct val="150000"/>
              </a:lnSpc>
            </a:pPr>
            <a:r>
              <a:rPr lang="en-US" altLang="ja-JP" sz="3600" baseline="30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4)</a:t>
            </a:r>
            <a:r>
              <a:rPr lang="ja-JP" altLang="en-US" sz="3600" baseline="30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アウトロダクション動画の視聴と次回予告（</a:t>
            </a:r>
            <a:r>
              <a:rPr lang="en-US" altLang="ja-JP" sz="3600" baseline="30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5</a:t>
            </a:r>
            <a:r>
              <a:rPr lang="ja-JP" altLang="en-US" sz="3600" baseline="30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分）</a:t>
            </a:r>
            <a:endParaRPr lang="ja-JP" altLang="en-US" baseline="30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" name="サブタイトル 2"/>
          <p:cNvSpPr txBox="1">
            <a:spLocks/>
          </p:cNvSpPr>
          <p:nvPr/>
        </p:nvSpPr>
        <p:spPr>
          <a:xfrm>
            <a:off x="9143444" y="136944"/>
            <a:ext cx="2952000" cy="23603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altLang="ja-JP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&lt;</a:t>
            </a:r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教員用</a:t>
            </a:r>
            <a:r>
              <a:rPr lang="en-US" altLang="ja-JP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_</a:t>
            </a:r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スライド</a:t>
            </a:r>
            <a:r>
              <a:rPr lang="en-US" altLang="ja-JP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9</a:t>
            </a:r>
            <a:r>
              <a:rPr lang="en-US" altLang="ja-JP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&gt;</a:t>
            </a:r>
            <a:endParaRPr lang="ja-JP" altLang="en-US" sz="11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00942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>
                <a:solidFill>
                  <a:srgbClr val="5E4B97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■ 種明かし</a:t>
            </a:r>
            <a:endParaRPr lang="ja-JP" altLang="en-US" dirty="0">
              <a:solidFill>
                <a:srgbClr val="5E4B97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108144"/>
            <a:ext cx="10515600" cy="4676775"/>
          </a:xfrm>
        </p:spPr>
        <p:txBody>
          <a:bodyPr tIns="324000">
            <a:noAutofit/>
          </a:bodyPr>
          <a:lstStyle/>
          <a:p>
            <a:r>
              <a:rPr lang="ja-JP" altLang="en-US" baseline="30000" dirty="0">
                <a:solidFill>
                  <a:srgbClr val="5E4B97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みなさんに考えてもらったのは、米国著作権制度の「フェアユース」という概念です。</a:t>
            </a:r>
          </a:p>
          <a:p>
            <a:endParaRPr lang="en-US" altLang="ja-JP" baseline="300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180975" indent="-180975">
              <a:lnSpc>
                <a:spcPct val="100000"/>
              </a:lnSpc>
            </a:pPr>
            <a:r>
              <a:rPr lang="en-US" altLang="ja-JP" baseline="30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•	</a:t>
            </a:r>
            <a:r>
              <a:rPr lang="ja-JP" altLang="en-US" baseline="30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その</a:t>
            </a:r>
            <a:r>
              <a:rPr lang="ja-JP" altLang="en-US" baseline="30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名の通り「公正な利用」であれば、許可を得なくても使えるというルール</a:t>
            </a:r>
          </a:p>
          <a:p>
            <a:pPr marL="180975" indent="-180975">
              <a:lnSpc>
                <a:spcPct val="100000"/>
              </a:lnSpc>
            </a:pPr>
            <a:endParaRPr lang="en-US" altLang="ja-JP" baseline="300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180975" indent="-180975">
              <a:lnSpc>
                <a:spcPct val="100000"/>
              </a:lnSpc>
            </a:pPr>
            <a:r>
              <a:rPr lang="en-US" altLang="ja-JP" baseline="30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•	</a:t>
            </a:r>
            <a:r>
              <a:rPr lang="ja-JP" altLang="en-US" baseline="30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公正</a:t>
            </a:r>
            <a:r>
              <a:rPr lang="ja-JP" altLang="en-US" baseline="30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であるかどうかは次の</a:t>
            </a:r>
            <a:r>
              <a:rPr lang="en-US" altLang="ja-JP" baseline="30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4</a:t>
            </a:r>
            <a:r>
              <a:rPr lang="ja-JP" altLang="en-US" baseline="30000" dirty="0" err="1">
                <a:latin typeface="メイリオ" panose="020B0604030504040204" pitchFamily="50" charset="-128"/>
                <a:ea typeface="メイリオ" panose="020B0604030504040204" pitchFamily="50" charset="-128"/>
              </a:rPr>
              <a:t>つの</a:t>
            </a:r>
            <a:r>
              <a:rPr lang="ja-JP" altLang="en-US" baseline="30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条件を総合的に勘案して判断</a:t>
            </a:r>
            <a:r>
              <a:rPr lang="ja-JP" altLang="en-US" baseline="30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される</a:t>
            </a:r>
            <a:endParaRPr lang="en-US" altLang="ja-JP" baseline="300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180975" indent="-180975">
              <a:lnSpc>
                <a:spcPct val="100000"/>
              </a:lnSpc>
            </a:pPr>
            <a:endParaRPr lang="ja-JP" altLang="en-US" baseline="30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452438" lvl="1" indent="-452438">
              <a:lnSpc>
                <a:spcPct val="100000"/>
              </a:lnSpc>
            </a:pPr>
            <a:r>
              <a:rPr lang="ja-JP" altLang="en-US" sz="3200" baseline="30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①	利用の目的と性格：営利性があるか、元の作品に新しい表現や意味が追加されているかどうか</a:t>
            </a:r>
          </a:p>
          <a:p>
            <a:pPr marL="452438" lvl="1" indent="-452438">
              <a:lnSpc>
                <a:spcPct val="100000"/>
              </a:lnSpc>
            </a:pPr>
            <a:r>
              <a:rPr lang="ja-JP" altLang="en-US" sz="3200" baseline="30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②	元の作品の性質：元の作品が創作的性質の強いものか、事実を扱うものか（後者のほうが認められやすい）</a:t>
            </a:r>
          </a:p>
          <a:p>
            <a:pPr marL="452438" lvl="1" indent="-452438">
              <a:lnSpc>
                <a:spcPct val="100000"/>
              </a:lnSpc>
            </a:pPr>
            <a:r>
              <a:rPr lang="ja-JP" altLang="en-US" sz="3200" baseline="30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③	使われた部分の量と重要性：使用された部分が元の作品の全体のごく一部であるか、一部であったとしても元の作品の核心部分ではないか</a:t>
            </a:r>
          </a:p>
          <a:p>
            <a:pPr marL="452438" indent="-452438">
              <a:lnSpc>
                <a:spcPct val="100000"/>
              </a:lnSpc>
            </a:pPr>
            <a:r>
              <a:rPr lang="ja-JP" altLang="en-US" baseline="30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④</a:t>
            </a:r>
            <a:r>
              <a:rPr lang="en-US" altLang="ja-JP" baseline="30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	</a:t>
            </a:r>
            <a:r>
              <a:rPr lang="ja-JP" altLang="en-US" baseline="30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元</a:t>
            </a:r>
            <a:r>
              <a:rPr lang="ja-JP" altLang="en-US" baseline="30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の作品への悪影響：元の作品の価値や売れ行きを損ねてはいないか</a:t>
            </a:r>
            <a:endParaRPr lang="en-US" altLang="ja-JP" baseline="300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" name="サブタイトル 2"/>
          <p:cNvSpPr txBox="1">
            <a:spLocks/>
          </p:cNvSpPr>
          <p:nvPr/>
        </p:nvSpPr>
        <p:spPr>
          <a:xfrm>
            <a:off x="9143444" y="136944"/>
            <a:ext cx="2952000" cy="23603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altLang="ja-JP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&lt;</a:t>
            </a:r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教員用</a:t>
            </a:r>
            <a:r>
              <a:rPr lang="en-US" altLang="ja-JP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_</a:t>
            </a:r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スライド</a:t>
            </a:r>
            <a:r>
              <a:rPr lang="en-US" altLang="ja-JP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9</a:t>
            </a:r>
            <a:r>
              <a:rPr lang="en-US" altLang="ja-JP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&gt;</a:t>
            </a:r>
            <a:endParaRPr lang="ja-JP" altLang="en-US" sz="11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77133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>
                <a:solidFill>
                  <a:srgbClr val="5E4B97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■ 種明かし</a:t>
            </a:r>
            <a:endParaRPr lang="ja-JP" altLang="en-US" dirty="0">
              <a:solidFill>
                <a:srgbClr val="5E4B97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108144"/>
            <a:ext cx="10586776" cy="4676775"/>
          </a:xfrm>
        </p:spPr>
        <p:txBody>
          <a:bodyPr tIns="324000">
            <a:noAutofit/>
          </a:bodyPr>
          <a:lstStyle/>
          <a:p>
            <a:r>
              <a:rPr lang="ja-JP" altLang="en-US" baseline="30000" dirty="0">
                <a:solidFill>
                  <a:srgbClr val="5E4B97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みなさんに考えてもらったのは、米国著作権制度の「フェアユース」という概念です。</a:t>
            </a:r>
          </a:p>
          <a:p>
            <a:endParaRPr lang="en-US" altLang="ja-JP" baseline="300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180975" indent="-180975">
              <a:lnSpc>
                <a:spcPct val="100000"/>
              </a:lnSpc>
            </a:pPr>
            <a:r>
              <a:rPr lang="en-US" altLang="ja-JP" baseline="30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•	</a:t>
            </a:r>
            <a:r>
              <a:rPr lang="ja-JP" altLang="en-US" baseline="30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フェアユースの利点は、それまで誰も想定しなかった利用であっても、条件さえ満たしていれば違法にはならないということ。</a:t>
            </a:r>
          </a:p>
          <a:p>
            <a:pPr marL="180975" indent="-180975" defTabSz="447675">
              <a:lnSpc>
                <a:spcPct val="100000"/>
              </a:lnSpc>
            </a:pPr>
            <a:r>
              <a:rPr lang="en-US" altLang="ja-JP" baseline="30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		</a:t>
            </a:r>
            <a:r>
              <a:rPr lang="ja-JP" altLang="en-US" baseline="30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→</a:t>
            </a:r>
            <a:r>
              <a:rPr lang="en-US" altLang="ja-JP" baseline="30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	</a:t>
            </a:r>
            <a:r>
              <a:rPr lang="ja-JP" altLang="en-US" baseline="30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逆</a:t>
            </a:r>
            <a:r>
              <a:rPr lang="ja-JP" altLang="en-US" baseline="30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に、条件を満たしているかどうかは裁判で闘ってみないとわからない</a:t>
            </a:r>
            <a:r>
              <a:rPr lang="ja-JP" altLang="en-US" baseline="30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と</a:t>
            </a:r>
            <a:r>
              <a:rPr lang="en-US" altLang="ja-JP" baseline="30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			</a:t>
            </a:r>
            <a:r>
              <a:rPr lang="ja-JP" altLang="en-US" baseline="30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いう</a:t>
            </a:r>
            <a:r>
              <a:rPr lang="ja-JP" altLang="en-US" baseline="30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デメリットもある</a:t>
            </a:r>
            <a:r>
              <a:rPr lang="ja-JP" altLang="en-US" baseline="30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。</a:t>
            </a:r>
            <a:endParaRPr lang="en-US" altLang="ja-JP" baseline="300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180975" indent="-180975" defTabSz="447675">
              <a:lnSpc>
                <a:spcPct val="100000"/>
              </a:lnSpc>
            </a:pPr>
            <a:endParaRPr lang="ja-JP" altLang="en-US" baseline="30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180975" indent="-180975" defTabSz="447675">
              <a:lnSpc>
                <a:spcPct val="100000"/>
              </a:lnSpc>
            </a:pPr>
            <a:r>
              <a:rPr lang="en-US" altLang="ja-JP" baseline="30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•	</a:t>
            </a:r>
            <a:r>
              <a:rPr lang="ja-JP" altLang="en-US" baseline="30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日本では、個別のシチュエーションやケースを細かく限定して、例外的なルールを定めており、フェアユースのような柔軟で包括的なルールはない。</a:t>
            </a:r>
          </a:p>
          <a:p>
            <a:pPr marL="180975" indent="-180975" defTabSz="447675">
              <a:lnSpc>
                <a:spcPct val="100000"/>
              </a:lnSpc>
            </a:pPr>
            <a:r>
              <a:rPr lang="en-US" altLang="ja-JP" baseline="30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	</a:t>
            </a:r>
            <a:r>
              <a:rPr lang="ja-JP" altLang="en-US" baseline="30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→</a:t>
            </a:r>
            <a:r>
              <a:rPr lang="en-US" altLang="ja-JP" baseline="30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	</a:t>
            </a:r>
            <a:r>
              <a:rPr lang="ja-JP" altLang="en-US" baseline="30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ルール</a:t>
            </a:r>
            <a:r>
              <a:rPr lang="ja-JP" altLang="en-US" baseline="30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としてはっきりしているので違法かどうかの判断は付きやすいが</a:t>
            </a:r>
            <a:r>
              <a:rPr lang="ja-JP" altLang="en-US" baseline="30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、</a:t>
            </a:r>
            <a:r>
              <a:rPr lang="en-US" altLang="ja-JP" baseline="30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			</a:t>
            </a:r>
            <a:r>
              <a:rPr lang="ja-JP" altLang="en-US" baseline="30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柔軟性がない</a:t>
            </a:r>
            <a:r>
              <a:rPr lang="ja-JP" altLang="en-US" baseline="30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ので新しいサービスやテクノロジーが登場した時に対応</a:t>
            </a:r>
            <a:r>
              <a:rPr lang="ja-JP" altLang="en-US" baseline="30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できない</a:t>
            </a:r>
            <a:r>
              <a:rPr lang="ja-JP" altLang="en-US" baseline="30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。</a:t>
            </a:r>
          </a:p>
          <a:p>
            <a:pPr marL="180975" indent="-180975" defTabSz="447675">
              <a:lnSpc>
                <a:spcPct val="100000"/>
              </a:lnSpc>
            </a:pPr>
            <a:r>
              <a:rPr lang="en-US" altLang="ja-JP" baseline="30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		</a:t>
            </a:r>
            <a:r>
              <a:rPr lang="ja-JP" altLang="en-US" baseline="30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→</a:t>
            </a:r>
            <a:r>
              <a:rPr lang="en-US" altLang="ja-JP" baseline="30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	</a:t>
            </a:r>
            <a:r>
              <a:rPr lang="ja-JP" altLang="en-US" baseline="30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つまり</a:t>
            </a:r>
            <a:r>
              <a:rPr lang="ja-JP" altLang="en-US" baseline="30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、想定されていないものは違法となる可能性が高いため、利用が</a:t>
            </a:r>
            <a:r>
              <a:rPr lang="ja-JP" altLang="en-US" baseline="30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萎</a:t>
            </a:r>
            <a:r>
              <a:rPr lang="en-US" altLang="ja-JP" baseline="30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			</a:t>
            </a:r>
            <a:r>
              <a:rPr lang="ja-JP" altLang="en-US" baseline="30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縮する</a:t>
            </a:r>
            <a:r>
              <a:rPr lang="ja-JP" altLang="en-US" baseline="30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可能性が高い。</a:t>
            </a:r>
            <a:endParaRPr lang="en-US" altLang="ja-JP" baseline="300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" name="サブタイトル 2"/>
          <p:cNvSpPr txBox="1">
            <a:spLocks/>
          </p:cNvSpPr>
          <p:nvPr/>
        </p:nvSpPr>
        <p:spPr>
          <a:xfrm>
            <a:off x="9143444" y="136944"/>
            <a:ext cx="2952000" cy="23603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altLang="ja-JP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&lt;</a:t>
            </a:r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教員用</a:t>
            </a:r>
            <a:r>
              <a:rPr lang="en-US" altLang="ja-JP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_</a:t>
            </a:r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スライド</a:t>
            </a:r>
            <a:r>
              <a:rPr lang="en-US" altLang="ja-JP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9</a:t>
            </a:r>
            <a:r>
              <a:rPr lang="en-US" altLang="ja-JP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&gt;</a:t>
            </a:r>
            <a:endParaRPr lang="ja-JP" altLang="en-US" sz="11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89326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</TotalTime>
  <Words>198</Words>
  <Application>Microsoft Office PowerPoint</Application>
  <PresentationFormat>ワイド画面</PresentationFormat>
  <Paragraphs>36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10" baseType="lpstr">
      <vt:lpstr>A-OTF 新ゴ Pro R</vt:lpstr>
      <vt:lpstr>ＭＳ Ｐゴシック</vt:lpstr>
      <vt:lpstr>メイリオ</vt:lpstr>
      <vt:lpstr>游ゴシック</vt:lpstr>
      <vt:lpstr>Arial</vt:lpstr>
      <vt:lpstr>Office テーマ</vt:lpstr>
      <vt:lpstr>PowerPoint プレゼンテーション</vt:lpstr>
      <vt:lpstr>■ 授業の進め方</vt:lpstr>
      <vt:lpstr>■ 種明かし</vt:lpstr>
      <vt:lpstr>■ 種明かし</vt:lpstr>
    </vt:vector>
  </TitlesOfParts>
  <Company>国際大学GLOCOM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Day1.  イントロダクション／文化の豊かさとは？ スライド1-1</dc:title>
  <dc:creator>nkobayashi</dc:creator>
  <cp:lastModifiedBy>nkobayashi</cp:lastModifiedBy>
  <cp:revision>27</cp:revision>
  <dcterms:created xsi:type="dcterms:W3CDTF">2020-12-28T06:49:34Z</dcterms:created>
  <dcterms:modified xsi:type="dcterms:W3CDTF">2021-02-18T02:18:07Z</dcterms:modified>
</cp:coreProperties>
</file>