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57" r:id="rId3"/>
    <p:sldId id="263" r:id="rId4"/>
    <p:sldId id="26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B97"/>
    <a:srgbClr val="C9C2DE"/>
    <a:srgbClr val="6ED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12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893FB-B523-40B3-8DB2-D949F51B016D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821A6-DAD9-4E81-B1C0-D605ED84B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5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FB117-2F84-471E-9BBC-C3CFCD42B2D0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D247B-B122-428F-8656-E07747418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1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1744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28724"/>
            <a:ext cx="10515600" cy="4676775"/>
          </a:xfrm>
        </p:spPr>
        <p:txBody>
          <a:bodyPr>
            <a:no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565900"/>
            <a:ext cx="4114800" cy="2921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71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7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32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8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6824"/>
            <a:ext cx="10515600" cy="486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2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32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25097" y="4023144"/>
            <a:ext cx="4427974" cy="488700"/>
          </a:xfrm>
        </p:spPr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9&gt;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55841" y="645789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政府標準利用規約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（後継バージョンがある場合は、それも可）に基づき利用を許諾する。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出典表記は、国際大学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GLOCOM/NHK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エンタープライズとする。（文字表記の場合）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8844" y="70339"/>
            <a:ext cx="450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デジタル時代の著作権を考える 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豊かな文化を支える制度とは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570746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4539" y="2526634"/>
            <a:ext cx="5109091" cy="95049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解説用スライド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「授業の進め方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著作権の考え方」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2125"/>
            <a:ext cx="571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の進め方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36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他人の創作的表現を許可がなくても使える</a:t>
            </a:r>
          </a:p>
          <a:p>
            <a:r>
              <a:rPr lang="ja-JP" altLang="en-US" sz="36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条件を設けるとしたら、どんな条件にすべきだろう？</a:t>
            </a:r>
          </a:p>
          <a:p>
            <a:endParaRPr lang="en-US" altLang="ja-JP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1)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イントロダクション動画の視聴と進め方の説明（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pPr>
              <a:lnSpc>
                <a:spcPct val="150000"/>
              </a:lnSpc>
            </a:pP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2)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プレゼンテーションのためのグループワーク（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pPr>
              <a:lnSpc>
                <a:spcPct val="150000"/>
              </a:lnSpc>
            </a:pP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3)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プレゼンテーション（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pPr>
              <a:lnSpc>
                <a:spcPct val="150000"/>
              </a:lnSpc>
            </a:pP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4)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アウトロダクション動画の視聴と次回予告（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9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種明かし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108144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みなさんに考えてもらったのは、米国著作権制度の「フェアユース」という概念です。</a:t>
            </a:r>
          </a:p>
          <a:p>
            <a:endParaRPr lang="en-US" altLang="ja-JP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>
              <a:lnSpc>
                <a:spcPct val="100000"/>
              </a:lnSpc>
            </a:pP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名の通り「公正な利用」であれば、許可を得なくても使えるというルール</a:t>
            </a:r>
          </a:p>
          <a:p>
            <a:pPr marL="180975" indent="-180975">
              <a:lnSpc>
                <a:spcPct val="100000"/>
              </a:lnSpc>
            </a:pPr>
            <a:endParaRPr lang="en-US" altLang="ja-JP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>
              <a:lnSpc>
                <a:spcPct val="100000"/>
              </a:lnSpc>
            </a:pP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公正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であるかどうかは次の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baseline="30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条件を総合的に勘案して判断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される</a:t>
            </a:r>
            <a:endParaRPr lang="en-US" altLang="ja-JP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>
              <a:lnSpc>
                <a:spcPct val="100000"/>
              </a:lnSpc>
            </a:pPr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2438" lvl="1" indent="-452438">
              <a:lnSpc>
                <a:spcPct val="100000"/>
              </a:lnSpc>
            </a:pPr>
            <a:r>
              <a:rPr lang="ja-JP" altLang="en-US" sz="3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	利用の目的と性格：営利性があるか、元の作品に新しい表現や意味が追加されているかどうか</a:t>
            </a:r>
          </a:p>
          <a:p>
            <a:pPr marL="452438" lvl="1" indent="-452438">
              <a:lnSpc>
                <a:spcPct val="100000"/>
              </a:lnSpc>
            </a:pPr>
            <a:r>
              <a:rPr lang="ja-JP" altLang="en-US" sz="3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	元の作品の性質：元の作品が創作的性質の強いものか、事実を扱うものか（後者のほうが認められやすい）</a:t>
            </a:r>
          </a:p>
          <a:p>
            <a:pPr marL="452438" lvl="1" indent="-452438">
              <a:lnSpc>
                <a:spcPct val="100000"/>
              </a:lnSpc>
            </a:pPr>
            <a:r>
              <a:rPr lang="ja-JP" altLang="en-US" sz="3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	使われた部分の量と重要性：使用された部分が元の作品の全体のごく一部であるか、一部であったとしても元の作品の核心部分ではないか</a:t>
            </a:r>
          </a:p>
          <a:p>
            <a:pPr marL="452438" indent="-452438">
              <a:lnSpc>
                <a:spcPct val="100000"/>
              </a:lnSpc>
            </a:pP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元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の作品への悪影響：元の作品の価値や売れ行きを損ねてはいないか</a:t>
            </a:r>
            <a:endParaRPr lang="en-US" altLang="ja-JP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713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種明かし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108144"/>
            <a:ext cx="10586776" cy="4676775"/>
          </a:xfrm>
        </p:spPr>
        <p:txBody>
          <a:bodyPr tIns="324000">
            <a:noAutofit/>
          </a:bodyPr>
          <a:lstStyle/>
          <a:p>
            <a:r>
              <a:rPr lang="ja-JP" altLang="en-US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みなさんに考えてもらったのは、米国著作権制度の「フェアユース」という概念です。</a:t>
            </a:r>
          </a:p>
          <a:p>
            <a:endParaRPr lang="en-US" altLang="ja-JP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>
              <a:lnSpc>
                <a:spcPct val="100000"/>
              </a:lnSpc>
            </a:pP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フェアユースの利点は、それまで誰も想定しなかった利用であっても、条件さえ満たしていれば違法にはならないということ。</a:t>
            </a:r>
          </a:p>
          <a:p>
            <a:pPr marL="180975" indent="-180975" defTabSz="447675">
              <a:lnSpc>
                <a:spcPct val="100000"/>
              </a:lnSpc>
            </a:pP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逆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に、条件を満たしているかどうかは裁判で闘ってみないとわからない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いう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デメリットもある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 defTabSz="447675">
              <a:lnSpc>
                <a:spcPct val="100000"/>
              </a:lnSpc>
            </a:pPr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 defTabSz="447675">
              <a:lnSpc>
                <a:spcPct val="100000"/>
              </a:lnSpc>
            </a:pP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日本では、個別のシチュエーションやケースを細かく限定して、例外的なルールを定めており、フェアユースのような柔軟で包括的なルールはない。</a:t>
            </a:r>
          </a:p>
          <a:p>
            <a:pPr marL="180975" indent="-180975" defTabSz="447675">
              <a:lnSpc>
                <a:spcPct val="100000"/>
              </a:lnSpc>
            </a:pP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→</a:t>
            </a: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ルール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としてはっきりしているので違法かどうかの判断は付きやすいが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柔軟性がない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ので新しいサービスやテクノロジーが登場した時に対応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できない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marL="180975" indent="-180975" defTabSz="447675">
              <a:lnSpc>
                <a:spcPct val="100000"/>
              </a:lnSpc>
            </a:pP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つまり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、想定されていないものは違法となる可能性が高いため、利用が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萎</a:t>
            </a:r>
            <a:r>
              <a:rPr lang="en-US" altLang="ja-JP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縮する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可能性が高い。</a:t>
            </a:r>
            <a:endParaRPr lang="en-US" altLang="ja-JP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93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198</Words>
  <Application>Microsoft Office PowerPoint</Application>
  <PresentationFormat>ワイド画面</PresentationFormat>
  <Paragraphs>36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A-OTF 新ゴ Pro R</vt:lpstr>
      <vt:lpstr>ＭＳ Ｐゴシック</vt:lpstr>
      <vt:lpstr>メイリオ</vt:lpstr>
      <vt:lpstr>游ゴシック</vt:lpstr>
      <vt:lpstr>Arial</vt:lpstr>
      <vt:lpstr>Office テーマ</vt:lpstr>
      <vt:lpstr>PowerPoint プレゼンテーション</vt:lpstr>
      <vt:lpstr>■ 授業の進め方</vt:lpstr>
      <vt:lpstr>■ 種明かし</vt:lpstr>
      <vt:lpstr>■ 種明かし</vt:lpstr>
    </vt:vector>
  </TitlesOfParts>
  <Company>国際大学GLOCOM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Day1.  イントロダクション／文化の豊かさとは？ スライド1-1</dc:title>
  <dc:creator>nkobayashi</dc:creator>
  <cp:lastModifiedBy>nkobayashi</cp:lastModifiedBy>
  <cp:revision>27</cp:revision>
  <dcterms:created xsi:type="dcterms:W3CDTF">2020-12-28T06:49:34Z</dcterms:created>
  <dcterms:modified xsi:type="dcterms:W3CDTF">2021-02-18T02:18:07Z</dcterms:modified>
</cp:coreProperties>
</file>